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71" r:id="rId6"/>
    <p:sldId id="272" r:id="rId7"/>
    <p:sldId id="262" r:id="rId8"/>
    <p:sldId id="264" r:id="rId9"/>
    <p:sldId id="374" r:id="rId10"/>
    <p:sldId id="265" r:id="rId11"/>
    <p:sldId id="266" r:id="rId12"/>
    <p:sldId id="267" r:id="rId13"/>
    <p:sldId id="268" r:id="rId14"/>
    <p:sldId id="269" r:id="rId15"/>
    <p:sldId id="295" r:id="rId16"/>
    <p:sldId id="278" r:id="rId17"/>
    <p:sldId id="279" r:id="rId18"/>
    <p:sldId id="280" r:id="rId19"/>
    <p:sldId id="287" r:id="rId20"/>
    <p:sldId id="337" r:id="rId21"/>
    <p:sldId id="283" r:id="rId22"/>
    <p:sldId id="284" r:id="rId23"/>
    <p:sldId id="349" r:id="rId24"/>
    <p:sldId id="285" r:id="rId25"/>
    <p:sldId id="341" r:id="rId26"/>
    <p:sldId id="288" r:id="rId27"/>
    <p:sldId id="344" r:id="rId28"/>
    <p:sldId id="362" r:id="rId29"/>
    <p:sldId id="363" r:id="rId30"/>
    <p:sldId id="359" r:id="rId31"/>
    <p:sldId id="360" r:id="rId32"/>
    <p:sldId id="361" r:id="rId33"/>
    <p:sldId id="289" r:id="rId34"/>
    <p:sldId id="294" r:id="rId35"/>
    <p:sldId id="290" r:id="rId36"/>
    <p:sldId id="291" r:id="rId37"/>
    <p:sldId id="292" r:id="rId38"/>
    <p:sldId id="347" r:id="rId39"/>
    <p:sldId id="345" r:id="rId40"/>
    <p:sldId id="369" r:id="rId41"/>
    <p:sldId id="370" r:id="rId42"/>
    <p:sldId id="371" r:id="rId43"/>
    <p:sldId id="346" r:id="rId44"/>
    <p:sldId id="350" r:id="rId45"/>
    <p:sldId id="297" r:id="rId46"/>
    <p:sldId id="296" r:id="rId47"/>
    <p:sldId id="351" r:id="rId48"/>
    <p:sldId id="298" r:id="rId49"/>
    <p:sldId id="299" r:id="rId50"/>
    <p:sldId id="357" r:id="rId51"/>
    <p:sldId id="301" r:id="rId52"/>
    <p:sldId id="302" r:id="rId53"/>
    <p:sldId id="355" r:id="rId54"/>
    <p:sldId id="356" r:id="rId55"/>
    <p:sldId id="303" r:id="rId56"/>
    <p:sldId id="304" r:id="rId57"/>
    <p:sldId id="317" r:id="rId58"/>
    <p:sldId id="305" r:id="rId59"/>
    <p:sldId id="306" r:id="rId60"/>
    <p:sldId id="307" r:id="rId61"/>
    <p:sldId id="308" r:id="rId62"/>
    <p:sldId id="309" r:id="rId63"/>
    <p:sldId id="310" r:id="rId64"/>
    <p:sldId id="318" r:id="rId65"/>
    <p:sldId id="319" r:id="rId66"/>
    <p:sldId id="327" r:id="rId67"/>
    <p:sldId id="320" r:id="rId68"/>
    <p:sldId id="321" r:id="rId69"/>
    <p:sldId id="372" r:id="rId70"/>
    <p:sldId id="323" r:id="rId71"/>
    <p:sldId id="373" r:id="rId72"/>
    <p:sldId id="324" r:id="rId73"/>
    <p:sldId id="328" r:id="rId74"/>
    <p:sldId id="329" r:id="rId75"/>
    <p:sldId id="330" r:id="rId76"/>
    <p:sldId id="333" r:id="rId77"/>
    <p:sldId id="331" r:id="rId78"/>
    <p:sldId id="332" r:id="rId79"/>
    <p:sldId id="326" r:id="rId80"/>
    <p:sldId id="334" r:id="rId81"/>
    <p:sldId id="314" r:id="rId82"/>
    <p:sldId id="375" r:id="rId83"/>
    <p:sldId id="376" r:id="rId84"/>
    <p:sldId id="377" r:id="rId85"/>
    <p:sldId id="364" r:id="rId86"/>
    <p:sldId id="365" r:id="rId87"/>
    <p:sldId id="366" r:id="rId88"/>
    <p:sldId id="367" r:id="rId89"/>
    <p:sldId id="368" r:id="rId90"/>
    <p:sldId id="315" r:id="rId91"/>
    <p:sldId id="316"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8185" autoAdjust="0"/>
    <p:restoredTop sz="94660"/>
  </p:normalViewPr>
  <p:slideViewPr>
    <p:cSldViewPr>
      <p:cViewPr>
        <p:scale>
          <a:sx n="70" d="100"/>
          <a:sy n="70" d="100"/>
        </p:scale>
        <p:origin x="-1686" y="-5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3588E-0E7F-4352-BA20-0C08E1DE2086}" type="datetimeFigureOut">
              <a:rPr lang="en-US" smtClean="0"/>
              <a:pPr/>
              <a:t>4/29/2022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6F3BFCD-6225-407B-91AF-253D88B11E5E}"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3588E-0E7F-4352-BA20-0C08E1DE2086}" type="datetimeFigureOut">
              <a:rPr lang="en-US" smtClean="0"/>
              <a:pPr/>
              <a:t>4/29/2022</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3BFCD-6225-407B-91AF-253D88B11E5E}"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gif"/></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gif"/><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gif"/></Relationships>
</file>

<file path=ppt/slides/_rels/slide8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gif"/><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gif"/></Relationships>
</file>

<file path=ppt/slides/_rels/slide8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gif"/><Relationship Id="rId1" Type="http://schemas.openxmlformats.org/officeDocument/2006/relationships/slideLayout" Target="../slideLayouts/slideLayout2.xml"/><Relationship Id="rId4" Type="http://schemas.openxmlformats.org/officeDocument/2006/relationships/image" Target="../media/image93.gif"/></Relationships>
</file>

<file path=ppt/slides/_rels/slide8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Curves, Fractals and Shading</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571480"/>
            <a:ext cx="8229600" cy="4525963"/>
          </a:xfrm>
        </p:spPr>
        <p:txBody>
          <a:bodyPr/>
          <a:lstStyle/>
          <a:p>
            <a:pPr>
              <a:buNone/>
            </a:pPr>
            <a:r>
              <a:rPr lang="en-IN" sz="2800" dirty="0"/>
              <a:t>For any point (x, y, z) with parameters A, B, C, and D, we can say that </a:t>
            </a:r>
            <a:r>
              <a:rPr lang="en-IN" sz="2800" dirty="0" smtClean="0"/>
              <a:t>−</a:t>
            </a:r>
          </a:p>
          <a:p>
            <a:pPr>
              <a:buNone/>
            </a:pPr>
            <a:endParaRPr lang="en-IN" sz="2800" dirty="0" smtClean="0"/>
          </a:p>
          <a:p>
            <a:pPr>
              <a:buNone/>
            </a:pPr>
            <a:r>
              <a:rPr lang="en-IN" sz="2800" dirty="0" smtClean="0"/>
              <a:t>	 </a:t>
            </a:r>
            <a:r>
              <a:rPr lang="en-IN" sz="2400" dirty="0" err="1" smtClean="0"/>
              <a:t>Ax</a:t>
            </a:r>
            <a:r>
              <a:rPr lang="en-IN" sz="2400" dirty="0" smtClean="0"/>
              <a:t> </a:t>
            </a:r>
            <a:r>
              <a:rPr lang="en-IN" sz="2400" dirty="0"/>
              <a:t>+ By + </a:t>
            </a:r>
            <a:r>
              <a:rPr lang="en-IN" sz="2400" dirty="0" err="1"/>
              <a:t>Cz</a:t>
            </a:r>
            <a:r>
              <a:rPr lang="en-IN" sz="2400" dirty="0"/>
              <a:t> + D &lt; 0 means the point is inside the surface.</a:t>
            </a:r>
          </a:p>
          <a:p>
            <a:pPr algn="ctr">
              <a:buNone/>
            </a:pPr>
            <a:r>
              <a:rPr lang="en-IN" sz="2400" dirty="0" err="1"/>
              <a:t>Ax</a:t>
            </a:r>
            <a:r>
              <a:rPr lang="en-IN" sz="2400" dirty="0"/>
              <a:t> + By + </a:t>
            </a:r>
            <a:r>
              <a:rPr lang="en-IN" sz="2400" dirty="0" err="1"/>
              <a:t>Cz</a:t>
            </a:r>
            <a:r>
              <a:rPr lang="en-IN" sz="2400" dirty="0"/>
              <a:t> + D &gt; 0 means the point is outside the surface.</a:t>
            </a:r>
          </a:p>
          <a:p>
            <a:pPr>
              <a:buNone/>
            </a:pP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lstStyle/>
          <a:p>
            <a:pPr>
              <a:buNone/>
            </a:pPr>
            <a:r>
              <a:rPr lang="en-US" dirty="0" smtClean="0"/>
              <a:t>Polygon Meshes</a:t>
            </a:r>
            <a:endParaRPr lang="en-US" dirty="0"/>
          </a:p>
          <a:p>
            <a:pPr>
              <a:buNone/>
            </a:pPr>
            <a:r>
              <a:rPr lang="en-US" sz="2400" dirty="0" smtClean="0"/>
              <a:t>A polygon mesh is a collection of edges, vertices and polygons are connected such that each edge is shared by at most two polygons.</a:t>
            </a:r>
          </a:p>
          <a:p>
            <a:pPr>
              <a:buNone/>
            </a:pPr>
            <a:r>
              <a:rPr lang="en-US" sz="2400" dirty="0" smtClean="0"/>
              <a:t>One type of polygon mesh is the triangle strip, this produces n-2 connected triangles, where is the n no. of vertices.</a:t>
            </a:r>
          </a:p>
          <a:p>
            <a:pPr>
              <a:buNone/>
            </a:pPr>
            <a:r>
              <a:rPr lang="en-US" sz="2400" dirty="0" smtClean="0"/>
              <a:t>Another type is quadrilateral mesh, which generates a mesh of (n-1)by (m-1) quadrilaterals, given the coordinates for an n by m array of vertices.(ex: 12 quadrilaterals constructed from 5 by 4 input vertex array)</a:t>
            </a:r>
          </a:p>
        </p:txBody>
      </p:sp>
      <p:pic>
        <p:nvPicPr>
          <p:cNvPr id="7169" name="Picture 1" descr="C:\Users\puneeth\Desktop\download (3).png"/>
          <p:cNvPicPr>
            <a:picLocks noChangeAspect="1" noChangeArrowheads="1"/>
          </p:cNvPicPr>
          <p:nvPr/>
        </p:nvPicPr>
        <p:blipFill>
          <a:blip r:embed="rId2"/>
          <a:srcRect/>
          <a:stretch>
            <a:fillRect/>
          </a:stretch>
        </p:blipFill>
        <p:spPr bwMode="auto">
          <a:xfrm>
            <a:off x="2143108" y="4643446"/>
            <a:ext cx="5214974" cy="1863484"/>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285728"/>
            <a:ext cx="8229600" cy="5626121"/>
          </a:xfrm>
        </p:spPr>
        <p:txBody>
          <a:bodyPr>
            <a:normAutofit/>
          </a:bodyPr>
          <a:lstStyle/>
          <a:p>
            <a:pPr>
              <a:buNone/>
            </a:pPr>
            <a:r>
              <a:rPr lang="en-US" sz="2800" dirty="0" smtClean="0"/>
              <a:t>Curved lines and Surfaces</a:t>
            </a:r>
          </a:p>
          <a:p>
            <a:pPr>
              <a:buNone/>
            </a:pPr>
            <a:r>
              <a:rPr lang="en-IN" sz="2400" dirty="0"/>
              <a:t>In computer graphics, we often need to draw different types of objects onto the screen. </a:t>
            </a:r>
            <a:endParaRPr lang="en-IN" sz="2400" dirty="0" smtClean="0"/>
          </a:p>
          <a:p>
            <a:pPr>
              <a:buNone/>
            </a:pPr>
            <a:r>
              <a:rPr lang="en-IN" sz="2400" dirty="0" smtClean="0"/>
              <a:t>Objects </a:t>
            </a:r>
            <a:r>
              <a:rPr lang="en-IN" sz="2400" dirty="0"/>
              <a:t>are not flat all the time and we need to draw curves many times to draw an object.</a:t>
            </a:r>
          </a:p>
          <a:p>
            <a:pPr>
              <a:buNone/>
            </a:pPr>
            <a:r>
              <a:rPr lang="en-IN" sz="2400" dirty="0">
                <a:solidFill>
                  <a:schemeClr val="accent2"/>
                </a:solidFill>
              </a:rPr>
              <a:t>Types of Curves</a:t>
            </a:r>
          </a:p>
          <a:p>
            <a:pPr>
              <a:buNone/>
            </a:pPr>
            <a:r>
              <a:rPr lang="en-IN" sz="2400" dirty="0"/>
              <a:t>A curve is an infinitely large set of points. Each point has two </a:t>
            </a:r>
            <a:r>
              <a:rPr lang="en-IN" sz="2400" dirty="0" smtClean="0"/>
              <a:t>neighbours </a:t>
            </a:r>
            <a:r>
              <a:rPr lang="en-IN" sz="2400" dirty="0"/>
              <a:t>except endpoints. Curves can be broadly classified into three categories − </a:t>
            </a:r>
            <a:r>
              <a:rPr lang="en-IN" sz="2400" b="1" dirty="0"/>
              <a:t>explicit, implicit,</a:t>
            </a:r>
            <a:r>
              <a:rPr lang="en-IN" sz="2400" dirty="0"/>
              <a:t> and </a:t>
            </a:r>
            <a:r>
              <a:rPr lang="en-IN" sz="2400" b="1" dirty="0"/>
              <a:t>parametric curves</a:t>
            </a:r>
            <a:r>
              <a:rPr lang="en-IN" sz="2400" dirty="0"/>
              <a:t>.</a:t>
            </a:r>
          </a:p>
          <a:p>
            <a:pPr>
              <a:buNone/>
            </a:pPr>
            <a:endParaRPr lang="en-US" dirty="0" smtClean="0"/>
          </a:p>
          <a:p>
            <a:pPr>
              <a:buNone/>
            </a:pPr>
            <a:endParaRPr lang="en-IN" dirty="0"/>
          </a:p>
        </p:txBody>
      </p:sp>
      <p:pic>
        <p:nvPicPr>
          <p:cNvPr id="6146" name="Picture 2" descr="http://web.cs.wpi.edu/~matt/courses/cs563/talks/images/legrange_1.gif"/>
          <p:cNvPicPr>
            <a:picLocks noChangeAspect="1" noChangeArrowheads="1"/>
          </p:cNvPicPr>
          <p:nvPr/>
        </p:nvPicPr>
        <p:blipFill>
          <a:blip r:embed="rId2"/>
          <a:srcRect/>
          <a:stretch>
            <a:fillRect/>
          </a:stretch>
        </p:blipFill>
        <p:spPr bwMode="auto">
          <a:xfrm>
            <a:off x="214282" y="4429132"/>
            <a:ext cx="2286016" cy="2000264"/>
          </a:xfrm>
          <a:prstGeom prst="rect">
            <a:avLst/>
          </a:prstGeom>
          <a:noFill/>
        </p:spPr>
      </p:pic>
      <p:pic>
        <p:nvPicPr>
          <p:cNvPr id="6148" name="Picture 4" descr="http://web.cs.wpi.edu/~matt/courses/cs563/talks/images/legrange_2.gif"/>
          <p:cNvPicPr>
            <a:picLocks noChangeAspect="1" noChangeArrowheads="1"/>
          </p:cNvPicPr>
          <p:nvPr/>
        </p:nvPicPr>
        <p:blipFill>
          <a:blip r:embed="rId3"/>
          <a:srcRect/>
          <a:stretch>
            <a:fillRect/>
          </a:stretch>
        </p:blipFill>
        <p:spPr bwMode="auto">
          <a:xfrm>
            <a:off x="3286116" y="4143380"/>
            <a:ext cx="2643206" cy="2357454"/>
          </a:xfrm>
          <a:prstGeom prst="rect">
            <a:avLst/>
          </a:prstGeom>
          <a:noFill/>
        </p:spPr>
      </p:pic>
      <p:pic>
        <p:nvPicPr>
          <p:cNvPr id="6150" name="Picture 6" descr="https://upload.wikimedia.org/wikipedia/commons/thumb/e/e3/Impl-c-cass-123.svg/300px-Impl-c-cass-123.svg.png"/>
          <p:cNvPicPr>
            <a:picLocks noChangeAspect="1" noChangeArrowheads="1"/>
          </p:cNvPicPr>
          <p:nvPr/>
        </p:nvPicPr>
        <p:blipFill>
          <a:blip r:embed="rId4"/>
          <a:srcRect/>
          <a:stretch>
            <a:fillRect/>
          </a:stretch>
        </p:blipFill>
        <p:spPr bwMode="auto">
          <a:xfrm>
            <a:off x="6286500" y="3857628"/>
            <a:ext cx="2857500" cy="264318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normAutofit lnSpcReduction="10000"/>
          </a:bodyPr>
          <a:lstStyle/>
          <a:p>
            <a:pPr>
              <a:buNone/>
            </a:pPr>
            <a:r>
              <a:rPr lang="en-US" dirty="0" smtClean="0"/>
              <a:t>Implicit curves:</a:t>
            </a:r>
          </a:p>
          <a:p>
            <a:pPr>
              <a:buNone/>
            </a:pPr>
            <a:r>
              <a:rPr lang="en-IN" sz="2400" dirty="0" smtClean="0"/>
              <a:t>Implicit curve representations define the set of points on a curve by employing a procedure that can </a:t>
            </a:r>
            <a:r>
              <a:rPr lang="en-IN" sz="2400" dirty="0" smtClean="0">
                <a:solidFill>
                  <a:schemeClr val="accent2"/>
                </a:solidFill>
              </a:rPr>
              <a:t>test to see if a point in on the curve</a:t>
            </a:r>
            <a:r>
              <a:rPr lang="en-IN" sz="2400" dirty="0" smtClean="0"/>
              <a:t>. </a:t>
            </a:r>
          </a:p>
          <a:p>
            <a:pPr>
              <a:buNone/>
            </a:pPr>
            <a:r>
              <a:rPr lang="en-IN" sz="2400" dirty="0" smtClean="0"/>
              <a:t>Usually, an implicit curve is defined by an implicit function of the form − f(x, y) = 0</a:t>
            </a:r>
          </a:p>
          <a:p>
            <a:pPr>
              <a:buNone/>
            </a:pPr>
            <a:r>
              <a:rPr lang="en-IN" sz="2400" dirty="0" smtClean="0"/>
              <a:t>It can represent multi-valued curves (multiple y values for an x value). A common example is the circle, whose implicit representation is</a:t>
            </a:r>
          </a:p>
          <a:p>
            <a:pPr algn="ctr">
              <a:buNone/>
            </a:pPr>
            <a:r>
              <a:rPr lang="en-IN" sz="2400" b="1" dirty="0" smtClean="0"/>
              <a:t>x</a:t>
            </a:r>
            <a:r>
              <a:rPr lang="en-IN" sz="2400" b="1" baseline="30000" dirty="0" smtClean="0"/>
              <a:t>2</a:t>
            </a:r>
            <a:r>
              <a:rPr lang="en-IN" sz="2400" b="1" dirty="0" smtClean="0"/>
              <a:t> + y</a:t>
            </a:r>
            <a:r>
              <a:rPr lang="en-IN" sz="2400" b="1" baseline="30000" dirty="0" smtClean="0"/>
              <a:t>2</a:t>
            </a:r>
            <a:r>
              <a:rPr lang="en-IN" sz="2400" b="1" dirty="0" smtClean="0"/>
              <a:t> - R</a:t>
            </a:r>
            <a:r>
              <a:rPr lang="en-IN" sz="2400" b="1" baseline="30000" dirty="0" smtClean="0"/>
              <a:t>2</a:t>
            </a:r>
            <a:r>
              <a:rPr lang="en-IN" sz="2400" b="1" dirty="0" smtClean="0"/>
              <a:t> = 0</a:t>
            </a:r>
          </a:p>
          <a:p>
            <a:pPr>
              <a:buNone/>
            </a:pPr>
            <a:r>
              <a:rPr lang="en-IN" dirty="0"/>
              <a:t>Explicit </a:t>
            </a:r>
            <a:r>
              <a:rPr lang="en-IN" dirty="0" smtClean="0"/>
              <a:t>Curves:</a:t>
            </a:r>
            <a:endParaRPr lang="en-IN" dirty="0"/>
          </a:p>
          <a:p>
            <a:pPr>
              <a:buNone/>
            </a:pPr>
            <a:r>
              <a:rPr lang="en-IN" sz="2400" dirty="0"/>
              <a:t>A mathematical function y = f(x) can be plotted as a curve. </a:t>
            </a:r>
            <a:endParaRPr lang="en-IN" sz="2400" dirty="0" smtClean="0"/>
          </a:p>
          <a:p>
            <a:pPr>
              <a:buNone/>
            </a:pPr>
            <a:r>
              <a:rPr lang="en-IN" sz="2400" dirty="0" smtClean="0"/>
              <a:t>For </a:t>
            </a:r>
            <a:r>
              <a:rPr lang="en-IN" sz="2400" dirty="0"/>
              <a:t>each value of x, only a single value of y is normally computed by the function</a:t>
            </a:r>
            <a:r>
              <a:rPr lang="en-IN" sz="2400" dirty="0" smtClean="0"/>
              <a:t>. </a:t>
            </a:r>
          </a:p>
          <a:p>
            <a:pPr algn="ctr">
              <a:buNone/>
            </a:pPr>
            <a:r>
              <a:rPr lang="en-US" sz="2400" dirty="0"/>
              <a:t>y</a:t>
            </a:r>
            <a:r>
              <a:rPr lang="en-US" sz="2400" dirty="0" smtClean="0"/>
              <a:t>=</a:t>
            </a:r>
            <a:r>
              <a:rPr lang="en-US" sz="2400" dirty="0" err="1" smtClean="0"/>
              <a:t>mx+c</a:t>
            </a:r>
            <a:r>
              <a:rPr lang="en-US" sz="2400" dirty="0" smtClean="0"/>
              <a:t>;</a:t>
            </a:r>
            <a:endParaRPr lang="en-IN" sz="2400" dirty="0"/>
          </a:p>
          <a:p>
            <a:pPr>
              <a:buNone/>
            </a:pPr>
            <a:endParaRPr lang="en-IN" sz="2400" dirty="0" smtClean="0"/>
          </a:p>
          <a:p>
            <a:pPr>
              <a:buNone/>
            </a:pP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554683"/>
          </a:xfrm>
        </p:spPr>
        <p:txBody>
          <a:bodyPr>
            <a:normAutofit/>
          </a:bodyPr>
          <a:lstStyle/>
          <a:p>
            <a:pPr>
              <a:buNone/>
            </a:pPr>
            <a:r>
              <a:rPr lang="en-IN" dirty="0"/>
              <a:t>Parametric Curves</a:t>
            </a:r>
          </a:p>
          <a:p>
            <a:pPr>
              <a:buNone/>
            </a:pPr>
            <a:r>
              <a:rPr lang="en-IN" sz="2400" dirty="0"/>
              <a:t>Curves having parametric form are called parametric curves</a:t>
            </a:r>
            <a:r>
              <a:rPr lang="en-IN" sz="2400" dirty="0" smtClean="0"/>
              <a:t>.</a:t>
            </a:r>
            <a:r>
              <a:rPr lang="en-IN" sz="2400" dirty="0"/>
              <a:t> A two-dimensional parametric curve has the following form </a:t>
            </a:r>
            <a:r>
              <a:rPr lang="en-IN" sz="2400" dirty="0" smtClean="0"/>
              <a:t>−</a:t>
            </a:r>
          </a:p>
          <a:p>
            <a:pPr algn="ctr">
              <a:buNone/>
            </a:pPr>
            <a:r>
              <a:rPr lang="en-US" sz="2800" b="1" dirty="0" smtClean="0">
                <a:solidFill>
                  <a:schemeClr val="accent2"/>
                </a:solidFill>
              </a:rPr>
              <a:t>X=X0+(x1-x0)t</a:t>
            </a:r>
          </a:p>
          <a:p>
            <a:pPr algn="ctr">
              <a:buNone/>
            </a:pPr>
            <a:r>
              <a:rPr lang="en-US" sz="2800" b="1" dirty="0" smtClean="0">
                <a:solidFill>
                  <a:schemeClr val="accent2"/>
                </a:solidFill>
              </a:rPr>
              <a:t>Y=y0+(y1-y0)t</a:t>
            </a:r>
            <a:endParaRPr lang="en-IN" sz="2800" b="1" dirty="0">
              <a:solidFill>
                <a:schemeClr val="accent2"/>
              </a:solidFill>
            </a:endParaRPr>
          </a:p>
          <a:p>
            <a:pPr>
              <a:buNone/>
            </a:pPr>
            <a:r>
              <a:rPr lang="en-IN" sz="2400" dirty="0"/>
              <a:t>the points are obtained when the parameter t is varied over a certain interval [a, b], normally [0, 1].</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Image result for curved objects"/>
          <p:cNvPicPr>
            <a:picLocks noChangeAspect="1" noChangeArrowheads="1"/>
          </p:cNvPicPr>
          <p:nvPr/>
        </p:nvPicPr>
        <p:blipFill>
          <a:blip r:embed="rId2"/>
          <a:srcRect/>
          <a:stretch>
            <a:fillRect/>
          </a:stretch>
        </p:blipFill>
        <p:spPr bwMode="auto">
          <a:xfrm>
            <a:off x="857224" y="214290"/>
            <a:ext cx="1076325" cy="2076450"/>
          </a:xfrm>
          <a:prstGeom prst="rect">
            <a:avLst/>
          </a:prstGeom>
          <a:noFill/>
        </p:spPr>
      </p:pic>
      <p:pic>
        <p:nvPicPr>
          <p:cNvPr id="48132" name="Picture 4" descr="Image result for curved objects"/>
          <p:cNvPicPr>
            <a:picLocks noChangeAspect="1" noChangeArrowheads="1"/>
          </p:cNvPicPr>
          <p:nvPr/>
        </p:nvPicPr>
        <p:blipFill>
          <a:blip r:embed="rId3"/>
          <a:srcRect/>
          <a:stretch>
            <a:fillRect/>
          </a:stretch>
        </p:blipFill>
        <p:spPr bwMode="auto">
          <a:xfrm>
            <a:off x="3071802" y="2643182"/>
            <a:ext cx="2438400" cy="1371601"/>
          </a:xfrm>
          <a:prstGeom prst="rect">
            <a:avLst/>
          </a:prstGeom>
          <a:noFill/>
        </p:spPr>
      </p:pic>
      <p:pic>
        <p:nvPicPr>
          <p:cNvPr id="48136" name="Picture 8" descr="Image result for curved objects"/>
          <p:cNvPicPr>
            <a:picLocks noChangeAspect="1" noChangeArrowheads="1"/>
          </p:cNvPicPr>
          <p:nvPr/>
        </p:nvPicPr>
        <p:blipFill>
          <a:blip r:embed="rId4"/>
          <a:srcRect/>
          <a:stretch>
            <a:fillRect/>
          </a:stretch>
        </p:blipFill>
        <p:spPr bwMode="auto">
          <a:xfrm>
            <a:off x="5500694" y="214290"/>
            <a:ext cx="2228850" cy="2057401"/>
          </a:xfrm>
          <a:prstGeom prst="rect">
            <a:avLst/>
          </a:prstGeom>
          <a:noFill/>
        </p:spPr>
      </p:pic>
      <p:pic>
        <p:nvPicPr>
          <p:cNvPr id="48138" name="Picture 10" descr="Image result for curved objects"/>
          <p:cNvPicPr>
            <a:picLocks noChangeAspect="1" noChangeArrowheads="1"/>
          </p:cNvPicPr>
          <p:nvPr/>
        </p:nvPicPr>
        <p:blipFill>
          <a:blip r:embed="rId5"/>
          <a:srcRect/>
          <a:stretch>
            <a:fillRect/>
          </a:stretch>
        </p:blipFill>
        <p:spPr bwMode="auto">
          <a:xfrm>
            <a:off x="357158" y="2714620"/>
            <a:ext cx="2143125" cy="2143125"/>
          </a:xfrm>
          <a:prstGeom prst="rect">
            <a:avLst/>
          </a:prstGeom>
          <a:noFill/>
        </p:spPr>
      </p:pic>
      <p:pic>
        <p:nvPicPr>
          <p:cNvPr id="48142" name="Picture 14" descr="Image result for curved objects"/>
          <p:cNvPicPr>
            <a:picLocks noChangeAspect="1" noChangeArrowheads="1"/>
          </p:cNvPicPr>
          <p:nvPr/>
        </p:nvPicPr>
        <p:blipFill>
          <a:blip r:embed="rId6"/>
          <a:srcRect/>
          <a:stretch>
            <a:fillRect/>
          </a:stretch>
        </p:blipFill>
        <p:spPr bwMode="auto">
          <a:xfrm>
            <a:off x="5786446" y="3714752"/>
            <a:ext cx="2619375" cy="174307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lstStyle/>
          <a:p>
            <a:pPr>
              <a:buNone/>
            </a:pPr>
            <a:r>
              <a:rPr lang="en-US" sz="2800" dirty="0" err="1" smtClean="0">
                <a:solidFill>
                  <a:schemeClr val="accent2"/>
                </a:solidFill>
              </a:rPr>
              <a:t>Spline</a:t>
            </a:r>
            <a:r>
              <a:rPr lang="en-US" sz="2800" dirty="0" smtClean="0">
                <a:solidFill>
                  <a:schemeClr val="accent2"/>
                </a:solidFill>
              </a:rPr>
              <a:t> Representation     (parametric curves)</a:t>
            </a:r>
          </a:p>
          <a:p>
            <a:pPr>
              <a:buNone/>
            </a:pPr>
            <a:r>
              <a:rPr lang="en-IN" sz="2400" dirty="0" smtClean="0"/>
              <a:t>In </a:t>
            </a:r>
            <a:r>
              <a:rPr lang="en-IN" sz="2400" b="1" dirty="0" smtClean="0"/>
              <a:t>computer graphics</a:t>
            </a:r>
            <a:r>
              <a:rPr lang="en-IN" sz="2400" dirty="0" smtClean="0"/>
              <a:t>, it is a curve that connects two or more specific points</a:t>
            </a:r>
            <a:r>
              <a:rPr lang="en-IN" sz="2400" i="1" dirty="0" smtClean="0">
                <a:solidFill>
                  <a:srgbClr val="FF0000"/>
                </a:solidFill>
              </a:rPr>
              <a:t>.(or that is defined by two or more points.) </a:t>
            </a:r>
          </a:p>
          <a:p>
            <a:pPr>
              <a:buNone/>
            </a:pPr>
            <a:r>
              <a:rPr lang="en-US" sz="2400" dirty="0" smtClean="0"/>
              <a:t>It’s used to produce smooth curve through designated set of points.</a:t>
            </a:r>
          </a:p>
          <a:p>
            <a:pPr>
              <a:buNone/>
            </a:pPr>
            <a:r>
              <a:rPr lang="en-US" sz="2400" dirty="0" smtClean="0"/>
              <a:t>We can mathematically describe such a curve with a piecewise cubic polynomial function.</a:t>
            </a:r>
          </a:p>
          <a:p>
            <a:pPr>
              <a:buNone/>
            </a:pPr>
            <a:endParaRPr lang="en-IN" dirty="0"/>
          </a:p>
        </p:txBody>
      </p:sp>
      <p:sp>
        <p:nvSpPr>
          <p:cNvPr id="2050" name="AutoShape 2" descr="Image result for spline in computer graphic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2" name="AutoShape 4" descr="Image result for spline in computer graphic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053" name="Picture 5" descr="C:\Users\puneeth\Desktop\spline.png"/>
          <p:cNvPicPr>
            <a:picLocks noChangeAspect="1" noChangeArrowheads="1"/>
          </p:cNvPicPr>
          <p:nvPr/>
        </p:nvPicPr>
        <p:blipFill>
          <a:blip r:embed="rId2"/>
          <a:srcRect/>
          <a:stretch>
            <a:fillRect/>
          </a:stretch>
        </p:blipFill>
        <p:spPr bwMode="auto">
          <a:xfrm>
            <a:off x="5500694" y="3571876"/>
            <a:ext cx="2309818" cy="2309818"/>
          </a:xfrm>
          <a:prstGeom prst="rect">
            <a:avLst/>
          </a:prstGeom>
          <a:noFill/>
        </p:spPr>
      </p:pic>
      <p:pic>
        <p:nvPicPr>
          <p:cNvPr id="2054" name="Picture 6" descr="C:\Users\puneeth\Desktop\download (4).png"/>
          <p:cNvPicPr>
            <a:picLocks noChangeAspect="1" noChangeArrowheads="1"/>
          </p:cNvPicPr>
          <p:nvPr/>
        </p:nvPicPr>
        <p:blipFill>
          <a:blip r:embed="rId3"/>
          <a:srcRect/>
          <a:stretch>
            <a:fillRect/>
          </a:stretch>
        </p:blipFill>
        <p:spPr bwMode="auto">
          <a:xfrm>
            <a:off x="857224" y="3929066"/>
            <a:ext cx="3443292" cy="19288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checkerboard(across)">
                                      <p:cBhvr>
                                        <p:cTn id="22" dur="500"/>
                                        <p:tgtEl>
                                          <p:spTgt spid="2054"/>
                                        </p:tgtEl>
                                      </p:cBhvr>
                                    </p:animEffect>
                                  </p:childTnLst>
                                </p:cTn>
                              </p:par>
                              <p:par>
                                <p:cTn id="23" presetID="5" presetClass="entr" presetSubtype="10" fill="hold" nodeType="withEffect">
                                  <p:stCondLst>
                                    <p:cond delay="0"/>
                                  </p:stCondLst>
                                  <p:childTnLst>
                                    <p:set>
                                      <p:cBhvr>
                                        <p:cTn id="24" dur="1" fill="hold">
                                          <p:stCondLst>
                                            <p:cond delay="0"/>
                                          </p:stCondLst>
                                        </p:cTn>
                                        <p:tgtEl>
                                          <p:spTgt spid="2053"/>
                                        </p:tgtEl>
                                        <p:attrNameLst>
                                          <p:attrName>style.visibility</p:attrName>
                                        </p:attrNameLst>
                                      </p:cBhvr>
                                      <p:to>
                                        <p:strVal val="visible"/>
                                      </p:to>
                                    </p:set>
                                    <p:animEffect transition="in" filter="checkerboard(across)">
                                      <p:cBhvr>
                                        <p:cTn id="25"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buNone/>
            </a:pPr>
            <a:r>
              <a:rPr lang="en-US" sz="2400" i="1" dirty="0" smtClean="0">
                <a:solidFill>
                  <a:schemeClr val="accent2"/>
                </a:solidFill>
              </a:rPr>
              <a:t>We specify a </a:t>
            </a:r>
            <a:r>
              <a:rPr lang="en-US" sz="2400" i="1" dirty="0" err="1" smtClean="0">
                <a:solidFill>
                  <a:schemeClr val="accent2"/>
                </a:solidFill>
              </a:rPr>
              <a:t>spline</a:t>
            </a:r>
            <a:r>
              <a:rPr lang="en-US" sz="2400" i="1" dirty="0" smtClean="0">
                <a:solidFill>
                  <a:schemeClr val="accent2"/>
                </a:solidFill>
              </a:rPr>
              <a:t> curve by giving set of coordinate positions, called control points</a:t>
            </a:r>
            <a:r>
              <a:rPr lang="en-US" sz="2400" dirty="0" smtClean="0"/>
              <a:t>, which indicates the general shape of the curve.( or </a:t>
            </a:r>
            <a:r>
              <a:rPr lang="en-IN" sz="2400" b="1" dirty="0" smtClean="0"/>
              <a:t>a set of points that influence the curve's shape)</a:t>
            </a:r>
          </a:p>
          <a:p>
            <a:pPr>
              <a:buNone/>
            </a:pPr>
            <a:r>
              <a:rPr lang="en-US" sz="2400" dirty="0" smtClean="0"/>
              <a:t>There are two ways to plot continuous piecewise curve</a:t>
            </a:r>
          </a:p>
          <a:p>
            <a:pPr>
              <a:buNone/>
            </a:pPr>
            <a:r>
              <a:rPr lang="en-US" sz="2400" b="1" dirty="0" smtClean="0">
                <a:solidFill>
                  <a:schemeClr val="accent2"/>
                </a:solidFill>
              </a:rPr>
              <a:t>1. Interpolating </a:t>
            </a:r>
            <a:r>
              <a:rPr lang="en-US" sz="2400" b="1" dirty="0" err="1" smtClean="0">
                <a:solidFill>
                  <a:schemeClr val="accent2"/>
                </a:solidFill>
              </a:rPr>
              <a:t>spline</a:t>
            </a:r>
            <a:endParaRPr lang="en-US" sz="2400" b="1" dirty="0" smtClean="0">
              <a:solidFill>
                <a:schemeClr val="accent2"/>
              </a:solidFill>
            </a:endParaRPr>
          </a:p>
          <a:p>
            <a:pPr>
              <a:buNone/>
            </a:pPr>
            <a:r>
              <a:rPr lang="en-US" sz="2400" dirty="0" smtClean="0"/>
              <a:t>When the curve passes through each control points, the resulting curve is said to be interpolating </a:t>
            </a:r>
            <a:r>
              <a:rPr lang="en-US" sz="2400" dirty="0" err="1" smtClean="0"/>
              <a:t>spline</a:t>
            </a:r>
            <a:r>
              <a:rPr lang="en-US" sz="2400" dirty="0" smtClean="0"/>
              <a:t>.</a:t>
            </a:r>
          </a:p>
          <a:p>
            <a:pPr>
              <a:buNone/>
            </a:pPr>
            <a:r>
              <a:rPr lang="en-US" sz="2400" dirty="0" smtClean="0"/>
              <a:t>Mainly used to digitize drawing or to specify animation paths.</a:t>
            </a:r>
            <a:endParaRPr lang="en-IN" sz="2400" dirty="0" smtClean="0"/>
          </a:p>
        </p:txBody>
      </p:sp>
      <p:pic>
        <p:nvPicPr>
          <p:cNvPr id="1026" name="Picture 2" descr="C:\Users\puneeth\Desktop\images (3).jpg"/>
          <p:cNvPicPr>
            <a:picLocks noChangeAspect="1" noChangeArrowheads="1"/>
          </p:cNvPicPr>
          <p:nvPr/>
        </p:nvPicPr>
        <p:blipFill>
          <a:blip r:embed="rId2"/>
          <a:srcRect/>
          <a:stretch>
            <a:fillRect/>
          </a:stretch>
        </p:blipFill>
        <p:spPr bwMode="auto">
          <a:xfrm>
            <a:off x="2214546" y="3927523"/>
            <a:ext cx="3577466" cy="27161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checkerboard(across)">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428604"/>
            <a:ext cx="8229600" cy="5668971"/>
          </a:xfrm>
        </p:spPr>
        <p:txBody>
          <a:bodyPr/>
          <a:lstStyle/>
          <a:p>
            <a:pPr>
              <a:buNone/>
            </a:pPr>
            <a:r>
              <a:rPr lang="en-US" sz="2400" b="1" dirty="0" smtClean="0">
                <a:solidFill>
                  <a:schemeClr val="accent2"/>
                </a:solidFill>
              </a:rPr>
              <a:t>2. Approximating </a:t>
            </a:r>
            <a:r>
              <a:rPr lang="en-US" sz="2400" b="1" dirty="0" err="1" smtClean="0">
                <a:solidFill>
                  <a:schemeClr val="accent2"/>
                </a:solidFill>
              </a:rPr>
              <a:t>Spline</a:t>
            </a:r>
            <a:endParaRPr lang="en-US" sz="2400" b="1" dirty="0" smtClean="0">
              <a:solidFill>
                <a:schemeClr val="accent2"/>
              </a:solidFill>
            </a:endParaRPr>
          </a:p>
          <a:p>
            <a:pPr>
              <a:buNone/>
            </a:pPr>
            <a:r>
              <a:rPr lang="en-US" sz="2400" dirty="0" smtClean="0"/>
              <a:t>When the curve path without necessarily passes through any control point, the resulting curve is said to be approximating </a:t>
            </a:r>
            <a:r>
              <a:rPr lang="en-US" sz="2400" dirty="0" err="1" smtClean="0"/>
              <a:t>spline</a:t>
            </a:r>
            <a:r>
              <a:rPr lang="en-US" sz="2400" dirty="0" smtClean="0"/>
              <a:t>.</a:t>
            </a:r>
          </a:p>
          <a:p>
            <a:pPr>
              <a:buNone/>
            </a:pPr>
            <a:r>
              <a:rPr lang="en-US" sz="2400" dirty="0" smtClean="0"/>
              <a:t>Here the control points merely influence shape.</a:t>
            </a:r>
          </a:p>
          <a:p>
            <a:pPr>
              <a:buNone/>
            </a:pPr>
            <a:r>
              <a:rPr lang="en-US" sz="2400" dirty="0" smtClean="0"/>
              <a:t>Approximation curves are used as design tools to structure object surfaces.</a:t>
            </a:r>
          </a:p>
          <a:p>
            <a:pPr>
              <a:buNone/>
            </a:pPr>
            <a:endParaRPr lang="en-IN" sz="2400" dirty="0" smtClean="0"/>
          </a:p>
          <a:p>
            <a:pPr>
              <a:buNone/>
            </a:pPr>
            <a:endParaRPr lang="en-IN" dirty="0"/>
          </a:p>
        </p:txBody>
      </p:sp>
      <p:pic>
        <p:nvPicPr>
          <p:cNvPr id="39938" name="Picture 2" descr="http://escience.anu.edu.au/lecture/cg/Spline/Image/approx.gif"/>
          <p:cNvPicPr>
            <a:picLocks noChangeAspect="1" noChangeArrowheads="1"/>
          </p:cNvPicPr>
          <p:nvPr/>
        </p:nvPicPr>
        <p:blipFill>
          <a:blip r:embed="rId2"/>
          <a:srcRect/>
          <a:stretch>
            <a:fillRect/>
          </a:stretch>
        </p:blipFill>
        <p:spPr bwMode="auto">
          <a:xfrm>
            <a:off x="5286380" y="3143248"/>
            <a:ext cx="2857520" cy="3048001"/>
          </a:xfrm>
          <a:prstGeom prst="rect">
            <a:avLst/>
          </a:prstGeom>
          <a:noFill/>
        </p:spPr>
      </p:pic>
      <p:pic>
        <p:nvPicPr>
          <p:cNvPr id="39939" name="Picture 3" descr="C:\Users\puneeth\Desktop\images (6).png"/>
          <p:cNvPicPr>
            <a:picLocks noChangeAspect="1" noChangeArrowheads="1"/>
          </p:cNvPicPr>
          <p:nvPr/>
        </p:nvPicPr>
        <p:blipFill>
          <a:blip r:embed="rId3"/>
          <a:srcRect/>
          <a:stretch>
            <a:fillRect/>
          </a:stretch>
        </p:blipFill>
        <p:spPr bwMode="auto">
          <a:xfrm>
            <a:off x="1071538" y="3357562"/>
            <a:ext cx="3643338" cy="235745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9939"/>
                                        </p:tgtEl>
                                        <p:attrNameLst>
                                          <p:attrName>style.visibility</p:attrName>
                                        </p:attrNameLst>
                                      </p:cBhvr>
                                      <p:to>
                                        <p:strVal val="visible"/>
                                      </p:to>
                                    </p:set>
                                    <p:animEffect transition="in" filter="diamond(in)">
                                      <p:cBhvr>
                                        <p:cTn id="22" dur="2000"/>
                                        <p:tgtEl>
                                          <p:spTgt spid="39939"/>
                                        </p:tgtEl>
                                      </p:cBhvr>
                                    </p:animEffect>
                                  </p:childTnLst>
                                </p:cTn>
                              </p:par>
                              <p:par>
                                <p:cTn id="23" presetID="8" presetClass="entr" presetSubtype="16" fill="hold" nodeType="withEffect">
                                  <p:stCondLst>
                                    <p:cond delay="0"/>
                                  </p:stCondLst>
                                  <p:childTnLst>
                                    <p:set>
                                      <p:cBhvr>
                                        <p:cTn id="24" dur="1" fill="hold">
                                          <p:stCondLst>
                                            <p:cond delay="0"/>
                                          </p:stCondLst>
                                        </p:cTn>
                                        <p:tgtEl>
                                          <p:spTgt spid="39938"/>
                                        </p:tgtEl>
                                        <p:attrNameLst>
                                          <p:attrName>style.visibility</p:attrName>
                                        </p:attrNameLst>
                                      </p:cBhvr>
                                      <p:to>
                                        <p:strVal val="visible"/>
                                      </p:to>
                                    </p:set>
                                    <p:animEffect transition="in" filter="diamond(in)">
                                      <p:cBhvr>
                                        <p:cTn id="25" dur="2000"/>
                                        <p:tgtEl>
                                          <p:spTgt spid="39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en-US" sz="2400" dirty="0" smtClean="0">
                <a:solidFill>
                  <a:schemeClr val="accent2"/>
                </a:solidFill>
              </a:rPr>
              <a:t>The convex polygon boundary that encloses a set of control points is called the </a:t>
            </a:r>
            <a:r>
              <a:rPr lang="en-US" sz="2400" b="1" dirty="0" smtClean="0">
                <a:solidFill>
                  <a:schemeClr val="tx2"/>
                </a:solidFill>
              </a:rPr>
              <a:t>convex hull</a:t>
            </a:r>
            <a:r>
              <a:rPr lang="en-US" sz="2400" dirty="0" smtClean="0">
                <a:solidFill>
                  <a:schemeClr val="accent2"/>
                </a:solidFill>
              </a:rPr>
              <a:t>.</a:t>
            </a:r>
          </a:p>
          <a:p>
            <a:pPr>
              <a:buNone/>
            </a:pPr>
            <a:r>
              <a:rPr lang="en-US" sz="2400" dirty="0" smtClean="0"/>
              <a:t>The shape of the convex hull is to imagine a rubber band stretched around the positions of the control points so that each control point is either on the perimeter of the hull or inside.</a:t>
            </a:r>
            <a:endParaRPr lang="en-IN" sz="2400" dirty="0"/>
          </a:p>
        </p:txBody>
      </p:sp>
      <p:pic>
        <p:nvPicPr>
          <p:cNvPr id="1026" name="Picture 2" descr="C:\Users\puneeth\Desktop\images (7).png"/>
          <p:cNvPicPr>
            <a:picLocks noChangeAspect="1" noChangeArrowheads="1"/>
          </p:cNvPicPr>
          <p:nvPr/>
        </p:nvPicPr>
        <p:blipFill>
          <a:blip r:embed="rId2"/>
          <a:srcRect/>
          <a:stretch>
            <a:fillRect/>
          </a:stretch>
        </p:blipFill>
        <p:spPr bwMode="auto">
          <a:xfrm>
            <a:off x="6429388" y="3571876"/>
            <a:ext cx="2219325" cy="2057400"/>
          </a:xfrm>
          <a:prstGeom prst="rect">
            <a:avLst/>
          </a:prstGeom>
          <a:noFill/>
        </p:spPr>
      </p:pic>
      <p:pic>
        <p:nvPicPr>
          <p:cNvPr id="1028" name="Picture 4" descr="http://www.eenadupratibha.net/pratibha/Engineering/images/content_pics/cse_sem_3-dim_obj_rep_un5_im31.JPG"/>
          <p:cNvPicPr>
            <a:picLocks noChangeAspect="1" noChangeArrowheads="1"/>
          </p:cNvPicPr>
          <p:nvPr/>
        </p:nvPicPr>
        <p:blipFill>
          <a:blip r:embed="rId3"/>
          <a:srcRect/>
          <a:stretch>
            <a:fillRect/>
          </a:stretch>
        </p:blipFill>
        <p:spPr bwMode="auto">
          <a:xfrm>
            <a:off x="571472" y="2786058"/>
            <a:ext cx="5281407" cy="37862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par>
                                <p:cTn id="8" presetID="3" presetClass="entr" presetSubtype="1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linds(horizontal)">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428604"/>
            <a:ext cx="8786874" cy="5697559"/>
          </a:xfrm>
        </p:spPr>
        <p:txBody>
          <a:bodyPr>
            <a:normAutofit fontScale="92500"/>
          </a:bodyPr>
          <a:lstStyle/>
          <a:p>
            <a:pPr>
              <a:buNone/>
            </a:pPr>
            <a:endParaRPr lang="en-US" b="1" dirty="0" smtClean="0"/>
          </a:p>
          <a:p>
            <a:pPr>
              <a:buNone/>
            </a:pPr>
            <a:r>
              <a:rPr lang="en-US" b="1" dirty="0" smtClean="0"/>
              <a:t>Introduction</a:t>
            </a:r>
          </a:p>
          <a:p>
            <a:pPr>
              <a:buNone/>
            </a:pPr>
            <a:r>
              <a:rPr lang="en-US" sz="2800" dirty="0" smtClean="0"/>
              <a:t>Graphics scenes can contain many different kinds of objects: </a:t>
            </a:r>
            <a:r>
              <a:rPr lang="en-US" sz="2800" dirty="0" err="1" smtClean="0"/>
              <a:t>trees,flowers,clouds,rocks,water,bricks,wood,rubber,paper</a:t>
            </a:r>
            <a:r>
              <a:rPr lang="en-US" sz="2800" dirty="0" smtClean="0"/>
              <a:t>, </a:t>
            </a:r>
            <a:r>
              <a:rPr lang="en-US" sz="2800" dirty="0" err="1" smtClean="0"/>
              <a:t>marbel,steel,glass</a:t>
            </a:r>
            <a:r>
              <a:rPr lang="en-US" sz="2800" dirty="0" smtClean="0"/>
              <a:t>, plastic, and cloth.</a:t>
            </a:r>
          </a:p>
          <a:p>
            <a:pPr>
              <a:buNone/>
            </a:pPr>
            <a:r>
              <a:rPr lang="en-US" sz="2800" dirty="0" smtClean="0"/>
              <a:t>Smooth curves and surfaces are generated in many CG applications. </a:t>
            </a:r>
          </a:p>
          <a:p>
            <a:pPr>
              <a:buNone/>
            </a:pPr>
            <a:r>
              <a:rPr lang="en-US" sz="2800" dirty="0" smtClean="0"/>
              <a:t>Many real world objects are inherently smooth.</a:t>
            </a:r>
          </a:p>
          <a:p>
            <a:pPr>
              <a:buNone/>
            </a:pPr>
            <a:endParaRPr lang="en-US" sz="2800" dirty="0" smtClean="0"/>
          </a:p>
          <a:p>
            <a:pPr>
              <a:buNone/>
            </a:pPr>
            <a:r>
              <a:rPr lang="en-US" sz="2800" dirty="0" smtClean="0"/>
              <a:t>The need to represent curves and surfaces in two cases:</a:t>
            </a:r>
          </a:p>
          <a:p>
            <a:pPr marL="457200" indent="-457200">
              <a:buAutoNum type="alphaLcParenBoth"/>
            </a:pPr>
            <a:r>
              <a:rPr lang="en-US" sz="2800" dirty="0" smtClean="0"/>
              <a:t>In modeling of existing objects: Ex- car, a face, a mountain.</a:t>
            </a:r>
          </a:p>
          <a:p>
            <a:pPr marL="457200" indent="-457200">
              <a:buAutoNum type="alphaLcParenBoth"/>
            </a:pPr>
            <a:r>
              <a:rPr lang="en-US" sz="2800" dirty="0" smtClean="0"/>
              <a:t>When there is no pre-existing object to model.</a:t>
            </a:r>
          </a:p>
          <a:p>
            <a:pPr marL="457200" indent="-457200">
              <a:buNone/>
            </a:pP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2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20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20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20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 result for convex hull"/>
          <p:cNvPicPr>
            <a:picLocks noChangeAspect="1" noChangeArrowheads="1"/>
          </p:cNvPicPr>
          <p:nvPr/>
        </p:nvPicPr>
        <p:blipFill>
          <a:blip r:embed="rId2"/>
          <a:srcRect/>
          <a:stretch>
            <a:fillRect/>
          </a:stretch>
        </p:blipFill>
        <p:spPr bwMode="auto">
          <a:xfrm>
            <a:off x="285720" y="1571612"/>
            <a:ext cx="8547516" cy="2819406"/>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lstStyle/>
          <a:p>
            <a:pPr>
              <a:buNone/>
            </a:pPr>
            <a:r>
              <a:rPr lang="en-IN" sz="2400" dirty="0" smtClean="0"/>
              <a:t>Often we will want to represent a curve as a series of curves pieced together, But we will want these curves to fit together reasonably ...</a:t>
            </a:r>
          </a:p>
          <a:p>
            <a:pPr>
              <a:buNone/>
            </a:pPr>
            <a:r>
              <a:rPr lang="en-IN" sz="2400" b="1" dirty="0" smtClean="0"/>
              <a:t>Continuity</a:t>
            </a:r>
            <a:r>
              <a:rPr lang="en-IN" sz="2400" dirty="0" smtClean="0"/>
              <a:t> refers to how well behaved the curve is in a mathematical sense.</a:t>
            </a:r>
          </a:p>
          <a:p>
            <a:pPr>
              <a:buNone/>
            </a:pPr>
            <a:r>
              <a:rPr lang="en-US" sz="2400" dirty="0" smtClean="0"/>
              <a:t>We set parametric continuity by matching derivatives of </a:t>
            </a:r>
            <a:r>
              <a:rPr lang="en-US" sz="2400" dirty="0" smtClean="0">
                <a:solidFill>
                  <a:schemeClr val="accent2"/>
                </a:solidFill>
              </a:rPr>
              <a:t>adjoining</a:t>
            </a:r>
            <a:r>
              <a:rPr lang="en-US" sz="2400" dirty="0" smtClean="0"/>
              <a:t> curve sections at their common boundary.</a:t>
            </a:r>
          </a:p>
          <a:p>
            <a:pPr>
              <a:buNone/>
            </a:pPr>
            <a:r>
              <a:rPr lang="en-US" sz="2400" b="1" dirty="0" smtClean="0">
                <a:solidFill>
                  <a:schemeClr val="accent2"/>
                </a:solidFill>
              </a:rPr>
              <a:t>Zero order parametric </a:t>
            </a:r>
            <a:r>
              <a:rPr lang="en-US" sz="2400" dirty="0" smtClean="0"/>
              <a:t>continuity, described as C</a:t>
            </a:r>
            <a:r>
              <a:rPr lang="en-US" sz="1400" dirty="0" smtClean="0"/>
              <a:t>0</a:t>
            </a:r>
            <a:r>
              <a:rPr lang="en-US" sz="2400" dirty="0" smtClean="0"/>
              <a:t>, means simply that the curves meet.</a:t>
            </a:r>
            <a:endParaRPr lang="en-IN" sz="2400" dirty="0"/>
          </a:p>
        </p:txBody>
      </p:sp>
      <p:grpSp>
        <p:nvGrpSpPr>
          <p:cNvPr id="6" name="Group 5"/>
          <p:cNvGrpSpPr/>
          <p:nvPr/>
        </p:nvGrpSpPr>
        <p:grpSpPr>
          <a:xfrm>
            <a:off x="3428992" y="4143380"/>
            <a:ext cx="4572000" cy="2503719"/>
            <a:chOff x="2357422" y="3929066"/>
            <a:chExt cx="4572000" cy="2503719"/>
          </a:xfrm>
        </p:grpSpPr>
        <p:pic>
          <p:nvPicPr>
            <p:cNvPr id="36866" name="Picture 2" descr="http://escience.anu.edu.au/lecture/cg/Spline/Image/C0cont.gif"/>
            <p:cNvPicPr>
              <a:picLocks noChangeAspect="1" noChangeArrowheads="1"/>
            </p:cNvPicPr>
            <p:nvPr/>
          </p:nvPicPr>
          <p:blipFill>
            <a:blip r:embed="rId2"/>
            <a:srcRect/>
            <a:stretch>
              <a:fillRect/>
            </a:stretch>
          </p:blipFill>
          <p:spPr bwMode="auto">
            <a:xfrm>
              <a:off x="3214678" y="3929066"/>
              <a:ext cx="2286000" cy="1781176"/>
            </a:xfrm>
            <a:prstGeom prst="rect">
              <a:avLst/>
            </a:prstGeom>
            <a:noFill/>
          </p:spPr>
        </p:pic>
        <p:sp>
          <p:nvSpPr>
            <p:cNvPr id="5" name="Rectangle 4"/>
            <p:cNvSpPr/>
            <p:nvPr/>
          </p:nvSpPr>
          <p:spPr>
            <a:xfrm>
              <a:off x="2357422" y="5786454"/>
              <a:ext cx="4572000" cy="646331"/>
            </a:xfrm>
            <a:prstGeom prst="rect">
              <a:avLst/>
            </a:prstGeom>
          </p:spPr>
          <p:txBody>
            <a:bodyPr>
              <a:spAutoFit/>
            </a:bodyPr>
            <a:lstStyle/>
            <a:p>
              <a:r>
                <a:rPr lang="en-IN" dirty="0" smtClean="0"/>
                <a:t>Zero order parametric continuity</a:t>
              </a:r>
            </a:p>
            <a:p>
              <a:r>
                <a:rPr lang="en-IN" dirty="0" smtClean="0"/>
                <a:t>The curves meet</a:t>
              </a:r>
              <a:endParaRPr lang="en-IN"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5720" y="428604"/>
            <a:ext cx="3643338" cy="2646595"/>
            <a:chOff x="785786" y="3357562"/>
            <a:chExt cx="3286148" cy="2646595"/>
          </a:xfrm>
        </p:grpSpPr>
        <p:pic>
          <p:nvPicPr>
            <p:cNvPr id="35844" name="Picture 4" descr="http://escience.anu.edu.au/lecture/cg/Spline/Image/C1cont.gif"/>
            <p:cNvPicPr>
              <a:picLocks noChangeAspect="1" noChangeArrowheads="1"/>
            </p:cNvPicPr>
            <p:nvPr/>
          </p:nvPicPr>
          <p:blipFill>
            <a:blip r:embed="rId2"/>
            <a:srcRect/>
            <a:stretch>
              <a:fillRect/>
            </a:stretch>
          </p:blipFill>
          <p:spPr bwMode="auto">
            <a:xfrm>
              <a:off x="1428728" y="3357562"/>
              <a:ext cx="2286000" cy="1943101"/>
            </a:xfrm>
            <a:prstGeom prst="rect">
              <a:avLst/>
            </a:prstGeom>
            <a:noFill/>
          </p:spPr>
        </p:pic>
        <p:sp>
          <p:nvSpPr>
            <p:cNvPr id="8" name="Rectangle 7"/>
            <p:cNvSpPr/>
            <p:nvPr/>
          </p:nvSpPr>
          <p:spPr>
            <a:xfrm>
              <a:off x="785786" y="5357826"/>
              <a:ext cx="3286148" cy="646331"/>
            </a:xfrm>
            <a:prstGeom prst="rect">
              <a:avLst/>
            </a:prstGeom>
          </p:spPr>
          <p:txBody>
            <a:bodyPr wrap="square">
              <a:spAutoFit/>
            </a:bodyPr>
            <a:lstStyle/>
            <a:p>
              <a:r>
                <a:rPr lang="en-IN" dirty="0" smtClean="0"/>
                <a:t>First order parametric continuity</a:t>
              </a:r>
            </a:p>
            <a:p>
              <a:r>
                <a:rPr lang="en-IN" dirty="0" smtClean="0"/>
                <a:t>the tangents are shared</a:t>
              </a:r>
              <a:endParaRPr lang="en-IN" dirty="0"/>
            </a:p>
          </p:txBody>
        </p:sp>
      </p:grpSp>
      <p:grpSp>
        <p:nvGrpSpPr>
          <p:cNvPr id="11" name="Group 10"/>
          <p:cNvGrpSpPr/>
          <p:nvPr/>
        </p:nvGrpSpPr>
        <p:grpSpPr>
          <a:xfrm>
            <a:off x="357158" y="3500438"/>
            <a:ext cx="4000528" cy="2789471"/>
            <a:chOff x="5143472" y="3286124"/>
            <a:chExt cx="4000528" cy="2789471"/>
          </a:xfrm>
        </p:grpSpPr>
        <p:pic>
          <p:nvPicPr>
            <p:cNvPr id="35846" name="Picture 6" descr="http://escience.anu.edu.au/lecture/cg/Spline/Image/C2cont.gif"/>
            <p:cNvPicPr>
              <a:picLocks noChangeAspect="1" noChangeArrowheads="1"/>
            </p:cNvPicPr>
            <p:nvPr/>
          </p:nvPicPr>
          <p:blipFill>
            <a:blip r:embed="rId3"/>
            <a:srcRect/>
            <a:stretch>
              <a:fillRect/>
            </a:stretch>
          </p:blipFill>
          <p:spPr bwMode="auto">
            <a:xfrm>
              <a:off x="5929322" y="3286124"/>
              <a:ext cx="2286000" cy="1819276"/>
            </a:xfrm>
            <a:prstGeom prst="rect">
              <a:avLst/>
            </a:prstGeom>
            <a:noFill/>
          </p:spPr>
        </p:pic>
        <p:sp>
          <p:nvSpPr>
            <p:cNvPr id="10" name="Rectangle 9"/>
            <p:cNvSpPr/>
            <p:nvPr/>
          </p:nvSpPr>
          <p:spPr>
            <a:xfrm>
              <a:off x="5143472" y="5429264"/>
              <a:ext cx="4000528" cy="646331"/>
            </a:xfrm>
            <a:prstGeom prst="rect">
              <a:avLst/>
            </a:prstGeom>
          </p:spPr>
          <p:txBody>
            <a:bodyPr wrap="square">
              <a:spAutoFit/>
            </a:bodyPr>
            <a:lstStyle/>
            <a:p>
              <a:r>
                <a:rPr lang="en-IN" dirty="0" smtClean="0"/>
                <a:t>Second order parametric continuity</a:t>
              </a:r>
            </a:p>
            <a:p>
              <a:r>
                <a:rPr lang="en-IN" dirty="0" smtClean="0"/>
                <a:t>The "speed" is the same before and after</a:t>
              </a:r>
              <a:endParaRPr lang="en-IN" dirty="0"/>
            </a:p>
          </p:txBody>
        </p:sp>
      </p:grpSp>
      <p:sp>
        <p:nvSpPr>
          <p:cNvPr id="13" name="TextBox 12"/>
          <p:cNvSpPr txBox="1"/>
          <p:nvPr/>
        </p:nvSpPr>
        <p:spPr>
          <a:xfrm>
            <a:off x="4143372" y="642918"/>
            <a:ext cx="4572032" cy="1569660"/>
          </a:xfrm>
          <a:prstGeom prst="rect">
            <a:avLst/>
          </a:prstGeom>
          <a:noFill/>
        </p:spPr>
        <p:txBody>
          <a:bodyPr wrap="square" rtlCol="0">
            <a:spAutoFit/>
          </a:bodyPr>
          <a:lstStyle/>
          <a:p>
            <a:r>
              <a:rPr lang="en-US" sz="2400" b="1" dirty="0" smtClean="0">
                <a:solidFill>
                  <a:schemeClr val="accent2"/>
                </a:solidFill>
              </a:rPr>
              <a:t>First order continuity</a:t>
            </a:r>
            <a:r>
              <a:rPr lang="en-US" sz="2400" dirty="0" smtClean="0"/>
              <a:t>, Where the tangents lines for two successive curves sections are equal at their joining point.</a:t>
            </a:r>
            <a:endParaRPr lang="en-IN" sz="2400" dirty="0"/>
          </a:p>
        </p:txBody>
      </p:sp>
      <p:sp>
        <p:nvSpPr>
          <p:cNvPr id="14" name="TextBox 13"/>
          <p:cNvSpPr txBox="1"/>
          <p:nvPr/>
        </p:nvSpPr>
        <p:spPr>
          <a:xfrm>
            <a:off x="4500562" y="4071942"/>
            <a:ext cx="3929089" cy="1938992"/>
          </a:xfrm>
          <a:prstGeom prst="rect">
            <a:avLst/>
          </a:prstGeom>
          <a:noFill/>
        </p:spPr>
        <p:txBody>
          <a:bodyPr wrap="square" rtlCol="0">
            <a:spAutoFit/>
          </a:bodyPr>
          <a:lstStyle/>
          <a:p>
            <a:r>
              <a:rPr lang="en-US" sz="2400" b="1" dirty="0" smtClean="0">
                <a:solidFill>
                  <a:schemeClr val="accent2"/>
                </a:solidFill>
              </a:rPr>
              <a:t>Second order parametric </a:t>
            </a:r>
            <a:r>
              <a:rPr lang="en-US" sz="2400" dirty="0" smtClean="0"/>
              <a:t>continuity, means that both first and second parametric derivations of the two curves are the same at intersection.</a:t>
            </a:r>
            <a:endParaRPr lang="en-IN"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srcRect/>
          <a:stretch>
            <a:fillRect/>
          </a:stretch>
        </p:blipFill>
        <p:spPr bwMode="auto">
          <a:xfrm rot="16200000">
            <a:off x="923908" y="2076432"/>
            <a:ext cx="5867424" cy="2857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14290"/>
            <a:ext cx="8572560" cy="6286544"/>
          </a:xfrm>
        </p:spPr>
        <p:txBody>
          <a:bodyPr>
            <a:normAutofit/>
          </a:bodyPr>
          <a:lstStyle/>
          <a:p>
            <a:pPr>
              <a:buNone/>
            </a:pPr>
            <a:r>
              <a:rPr lang="en-IN" dirty="0" smtClean="0"/>
              <a:t>Bezier Curves and surfaces</a:t>
            </a:r>
          </a:p>
          <a:p>
            <a:pPr algn="just"/>
            <a:r>
              <a:rPr lang="en-IN" sz="2600" dirty="0" smtClean="0">
                <a:solidFill>
                  <a:srgbClr val="000000"/>
                </a:solidFill>
              </a:rPr>
              <a:t>Bezier curve is discovered by the French engineer </a:t>
            </a:r>
            <a:r>
              <a:rPr lang="en-IN" sz="2600" b="1" dirty="0" smtClean="0">
                <a:solidFill>
                  <a:srgbClr val="000000"/>
                </a:solidFill>
              </a:rPr>
              <a:t>P. Bezier</a:t>
            </a:r>
            <a:r>
              <a:rPr lang="en-IN" sz="2600" dirty="0" smtClean="0">
                <a:solidFill>
                  <a:srgbClr val="000000"/>
                </a:solidFill>
              </a:rPr>
              <a:t>. They are easy to implement, and available in various CAD systems.</a:t>
            </a:r>
          </a:p>
          <a:p>
            <a:pPr algn="just"/>
            <a:r>
              <a:rPr lang="en-IN" sz="2600" dirty="0" smtClean="0">
                <a:solidFill>
                  <a:srgbClr val="000000"/>
                </a:solidFill>
              </a:rPr>
              <a:t>These curves can be generated under the control of other points. </a:t>
            </a:r>
            <a:r>
              <a:rPr lang="en-IN" sz="2600" b="1" i="1" dirty="0" smtClean="0">
                <a:solidFill>
                  <a:schemeClr val="accent2"/>
                </a:solidFill>
              </a:rPr>
              <a:t>Approximate tangents by using control points are used to generate curve.</a:t>
            </a:r>
            <a:r>
              <a:rPr lang="en-IN" sz="2600" dirty="0" smtClean="0">
                <a:solidFill>
                  <a:srgbClr val="000000"/>
                </a:solidFill>
              </a:rPr>
              <a:t> </a:t>
            </a:r>
          </a:p>
          <a:p>
            <a:pPr>
              <a:buNone/>
            </a:pPr>
            <a:endParaRPr lang="en-IN" dirty="0"/>
          </a:p>
        </p:txBody>
      </p:sp>
      <p:grpSp>
        <p:nvGrpSpPr>
          <p:cNvPr id="12" name="Group 11"/>
          <p:cNvGrpSpPr/>
          <p:nvPr/>
        </p:nvGrpSpPr>
        <p:grpSpPr>
          <a:xfrm>
            <a:off x="357158" y="3643313"/>
            <a:ext cx="8358247" cy="2954654"/>
            <a:chOff x="357158" y="714356"/>
            <a:chExt cx="8786842" cy="3182388"/>
          </a:xfrm>
        </p:grpSpPr>
        <p:sp>
          <p:nvSpPr>
            <p:cNvPr id="15" name="Rectangle 14"/>
            <p:cNvSpPr/>
            <p:nvPr/>
          </p:nvSpPr>
          <p:spPr>
            <a:xfrm>
              <a:off x="357158" y="714356"/>
              <a:ext cx="8786842" cy="3182388"/>
            </a:xfrm>
            <a:prstGeom prst="rect">
              <a:avLst/>
            </a:prstGeom>
          </p:spPr>
          <p:txBody>
            <a:bodyPr wrap="square">
              <a:spAutoFit/>
            </a:bodyPr>
            <a:lstStyle/>
            <a:p>
              <a:r>
                <a:rPr lang="en-IN" sz="2400" dirty="0" smtClean="0"/>
                <a:t>Bezier curves are parametric polynomial curves, usually parameterized from 0 to 1. </a:t>
              </a:r>
            </a:p>
            <a:p>
              <a:r>
                <a:rPr lang="en-IN" sz="2400" dirty="0" smtClean="0"/>
                <a:t>A linear Bezier curve has the form</a:t>
              </a:r>
            </a:p>
            <a:p>
              <a:endParaRPr lang="en-IN" sz="2400" dirty="0" smtClean="0"/>
            </a:p>
            <a:p>
              <a:r>
                <a:rPr lang="en-IN" sz="2400" dirty="0" smtClean="0"/>
                <a:t>P(t) = (1 - t)P0 + tP1;</a:t>
              </a:r>
            </a:p>
            <a:p>
              <a:endParaRPr lang="en-US" sz="2400" dirty="0" smtClean="0"/>
            </a:p>
            <a:p>
              <a:r>
                <a:rPr lang="en-IN" sz="2400" dirty="0" smtClean="0"/>
                <a:t>and represents the line segment between two points P0 and P1</a:t>
              </a:r>
            </a:p>
            <a:p>
              <a:endParaRPr lang="en-IN" dirty="0"/>
            </a:p>
          </p:txBody>
        </p:sp>
        <p:pic>
          <p:nvPicPr>
            <p:cNvPr id="16" name="Picture 2"/>
            <p:cNvPicPr>
              <a:picLocks noChangeAspect="1" noChangeArrowheads="1"/>
            </p:cNvPicPr>
            <p:nvPr/>
          </p:nvPicPr>
          <p:blipFill>
            <a:blip r:embed="rId2"/>
            <a:srcRect/>
            <a:stretch>
              <a:fillRect/>
            </a:stretch>
          </p:blipFill>
          <p:spPr bwMode="auto">
            <a:xfrm>
              <a:off x="5313838" y="1252966"/>
              <a:ext cx="3648075" cy="1095376"/>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214290"/>
            <a:ext cx="8229600" cy="6286544"/>
          </a:xfrm>
        </p:spPr>
        <p:txBody>
          <a:bodyPr>
            <a:normAutofit/>
          </a:bodyPr>
          <a:lstStyle/>
          <a:p>
            <a:pPr algn="just"/>
            <a:r>
              <a:rPr lang="en-IN" sz="2600" dirty="0" smtClean="0">
                <a:solidFill>
                  <a:srgbClr val="000000"/>
                </a:solidFill>
              </a:rPr>
              <a:t>The Bezier curve can be represented mathematically as −</a:t>
            </a:r>
          </a:p>
          <a:p>
            <a:pPr algn="just">
              <a:buNone/>
            </a:pPr>
            <a:endParaRPr lang="en-IN" sz="2600" dirty="0" smtClean="0">
              <a:solidFill>
                <a:srgbClr val="000000"/>
              </a:solidFill>
            </a:endParaRPr>
          </a:p>
          <a:p>
            <a:pPr algn="just">
              <a:buNone/>
            </a:pPr>
            <a:endParaRPr lang="en-US" sz="2600" dirty="0" smtClean="0">
              <a:solidFill>
                <a:srgbClr val="000000"/>
              </a:solidFill>
            </a:endParaRPr>
          </a:p>
          <a:p>
            <a:pPr algn="just">
              <a:buNone/>
            </a:pPr>
            <a:r>
              <a:rPr lang="en-US" sz="2600" dirty="0" smtClean="0">
                <a:solidFill>
                  <a:srgbClr val="000000"/>
                </a:solidFill>
              </a:rPr>
              <a:t>			     P(t)=</a:t>
            </a:r>
          </a:p>
          <a:p>
            <a:pPr algn="just">
              <a:buNone/>
            </a:pPr>
            <a:endParaRPr lang="en-US" sz="2600" dirty="0" smtClean="0">
              <a:solidFill>
                <a:srgbClr val="000000"/>
              </a:solidFill>
            </a:endParaRPr>
          </a:p>
          <a:p>
            <a:pPr algn="just">
              <a:buNone/>
            </a:pPr>
            <a:endParaRPr lang="en-IN" sz="2600" dirty="0" smtClean="0">
              <a:solidFill>
                <a:srgbClr val="000000"/>
              </a:solidFill>
            </a:endParaRPr>
          </a:p>
          <a:p>
            <a:pPr algn="just">
              <a:buNone/>
            </a:pPr>
            <a:endParaRPr lang="en-US" sz="2600" dirty="0" smtClean="0">
              <a:solidFill>
                <a:srgbClr val="000000"/>
              </a:solidFill>
            </a:endParaRPr>
          </a:p>
          <a:p>
            <a:pPr algn="just">
              <a:buNone/>
            </a:pPr>
            <a:endParaRPr lang="en-US" sz="2600" dirty="0" smtClean="0">
              <a:solidFill>
                <a:srgbClr val="000000"/>
              </a:solidFill>
            </a:endParaRPr>
          </a:p>
          <a:p>
            <a:pPr algn="just">
              <a:buNone/>
            </a:pPr>
            <a:endParaRPr lang="en-IN" sz="2600" dirty="0" smtClean="0">
              <a:solidFill>
                <a:srgbClr val="000000"/>
              </a:solidFill>
            </a:endParaRPr>
          </a:p>
          <a:p>
            <a:pPr algn="just">
              <a:buNone/>
            </a:pPr>
            <a:r>
              <a:rPr lang="en-IN" sz="2600" dirty="0" smtClean="0">
                <a:solidFill>
                  <a:srgbClr val="000000"/>
                </a:solidFill>
              </a:rPr>
              <a:t>Where </a:t>
            </a:r>
            <a:r>
              <a:rPr lang="en-IN" sz="2600" b="1" dirty="0" smtClean="0">
                <a:solidFill>
                  <a:srgbClr val="000000"/>
                </a:solidFill>
              </a:rPr>
              <a:t>n</a:t>
            </a:r>
            <a:r>
              <a:rPr lang="en-IN" sz="2600" dirty="0" smtClean="0">
                <a:solidFill>
                  <a:srgbClr val="000000"/>
                </a:solidFill>
              </a:rPr>
              <a:t> is the polynomial degree, </a:t>
            </a:r>
            <a:r>
              <a:rPr lang="en-IN" sz="2600" b="1" dirty="0" err="1" smtClean="0">
                <a:solidFill>
                  <a:srgbClr val="000000"/>
                </a:solidFill>
              </a:rPr>
              <a:t>i</a:t>
            </a:r>
            <a:r>
              <a:rPr lang="en-IN" sz="2600" dirty="0" smtClean="0">
                <a:solidFill>
                  <a:srgbClr val="000000"/>
                </a:solidFill>
              </a:rPr>
              <a:t> is the index, and </a:t>
            </a:r>
            <a:r>
              <a:rPr lang="en-IN" sz="2600" b="1" dirty="0" smtClean="0">
                <a:solidFill>
                  <a:srgbClr val="000000"/>
                </a:solidFill>
              </a:rPr>
              <a:t>t</a:t>
            </a:r>
            <a:r>
              <a:rPr lang="en-IN" sz="2600" dirty="0" smtClean="0">
                <a:solidFill>
                  <a:srgbClr val="000000"/>
                </a:solidFill>
              </a:rPr>
              <a:t> is the variable.</a:t>
            </a:r>
          </a:p>
          <a:p>
            <a:pPr algn="just">
              <a:buNone/>
            </a:pPr>
            <a:r>
              <a:rPr lang="en-US" sz="2600" dirty="0" smtClean="0">
                <a:solidFill>
                  <a:srgbClr val="000000"/>
                </a:solidFill>
              </a:rPr>
              <a:t>Value of </a:t>
            </a:r>
            <a:r>
              <a:rPr lang="en-US" sz="2600" dirty="0" err="1" smtClean="0">
                <a:solidFill>
                  <a:srgbClr val="000000"/>
                </a:solidFill>
              </a:rPr>
              <a:t>i</a:t>
            </a:r>
            <a:r>
              <a:rPr lang="en-US" sz="2600" dirty="0" smtClean="0">
                <a:solidFill>
                  <a:srgbClr val="000000"/>
                </a:solidFill>
              </a:rPr>
              <a:t> ranges from 0 to n,     where 0&lt;=t&lt;=1;</a:t>
            </a:r>
          </a:p>
          <a:p>
            <a:pPr algn="just">
              <a:buNone/>
            </a:pPr>
            <a:r>
              <a:rPr lang="en-IN" sz="2600" dirty="0" smtClean="0">
                <a:solidFill>
                  <a:prstClr val="black"/>
                </a:solidFill>
              </a:rPr>
              <a:t>For 4 control points, the degree of the polynomial is 3</a:t>
            </a:r>
            <a:endParaRPr lang="en-IN" sz="2600" dirty="0" smtClean="0">
              <a:solidFill>
                <a:srgbClr val="000000"/>
              </a:solidFill>
            </a:endParaRPr>
          </a:p>
          <a:p>
            <a:pPr>
              <a:buNone/>
            </a:pPr>
            <a:endParaRPr lang="en-IN" dirty="0"/>
          </a:p>
        </p:txBody>
      </p:sp>
      <p:pic>
        <p:nvPicPr>
          <p:cNvPr id="1027" name="Picture 3"/>
          <p:cNvPicPr>
            <a:picLocks noChangeAspect="1" noChangeArrowheads="1"/>
          </p:cNvPicPr>
          <p:nvPr/>
        </p:nvPicPr>
        <p:blipFill>
          <a:blip r:embed="rId2"/>
          <a:srcRect/>
          <a:stretch>
            <a:fillRect/>
          </a:stretch>
        </p:blipFill>
        <p:spPr bwMode="auto">
          <a:xfrm>
            <a:off x="3500430" y="1357298"/>
            <a:ext cx="1655498" cy="928694"/>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3071802" y="3214686"/>
            <a:ext cx="3293748" cy="785818"/>
          </a:xfrm>
          <a:prstGeom prst="rect">
            <a:avLst/>
          </a:prstGeom>
          <a:noFill/>
          <a:ln w="9525">
            <a:noFill/>
            <a:miter lim="800000"/>
            <a:headEnd/>
            <a:tailEnd/>
          </a:ln>
          <a:effectLst/>
        </p:spPr>
      </p:pic>
      <p:pic>
        <p:nvPicPr>
          <p:cNvPr id="1032" name="Picture 8"/>
          <p:cNvPicPr>
            <a:picLocks noChangeAspect="1" noChangeArrowheads="1"/>
          </p:cNvPicPr>
          <p:nvPr/>
        </p:nvPicPr>
        <p:blipFill>
          <a:blip r:embed="rId4"/>
          <a:srcRect/>
          <a:stretch>
            <a:fillRect/>
          </a:stretch>
        </p:blipFill>
        <p:spPr bwMode="auto">
          <a:xfrm>
            <a:off x="124952" y="2357430"/>
            <a:ext cx="9019048" cy="571504"/>
          </a:xfrm>
          <a:prstGeom prst="rect">
            <a:avLst/>
          </a:prstGeom>
          <a:noFill/>
          <a:ln w="9525">
            <a:noFill/>
            <a:miter lim="800000"/>
            <a:headEnd/>
            <a:tailEnd/>
          </a:ln>
          <a:effectLst/>
        </p:spPr>
      </p:pic>
      <p:pic>
        <p:nvPicPr>
          <p:cNvPr id="1034" name="Picture 10"/>
          <p:cNvPicPr>
            <a:picLocks noChangeAspect="1" noChangeArrowheads="1"/>
          </p:cNvPicPr>
          <p:nvPr/>
        </p:nvPicPr>
        <p:blipFill>
          <a:blip r:embed="rId5"/>
          <a:srcRect/>
          <a:stretch>
            <a:fillRect/>
          </a:stretch>
        </p:blipFill>
        <p:spPr bwMode="auto">
          <a:xfrm>
            <a:off x="642909" y="3000372"/>
            <a:ext cx="2817839" cy="3571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571480"/>
            <a:ext cx="8229600" cy="4525963"/>
          </a:xfrm>
        </p:spPr>
        <p:txBody>
          <a:bodyPr>
            <a:normAutofit/>
          </a:bodyPr>
          <a:lstStyle/>
          <a:p>
            <a:pPr>
              <a:buNone/>
            </a:pPr>
            <a:r>
              <a:rPr lang="en-IN" sz="2400" dirty="0" smtClean="0"/>
              <a:t>The simplest Bezier curve is the straight line from the point P</a:t>
            </a:r>
            <a:r>
              <a:rPr lang="en-IN" sz="1400" dirty="0" smtClean="0"/>
              <a:t>0</a:t>
            </a:r>
            <a:r>
              <a:rPr lang="en-IN" sz="2400" dirty="0" smtClean="0"/>
              <a:t> to P</a:t>
            </a:r>
            <a:r>
              <a:rPr lang="en-IN" sz="1400" dirty="0" smtClean="0"/>
              <a:t>1</a:t>
            </a:r>
            <a:r>
              <a:rPr lang="en-IN" sz="2400" dirty="0" smtClean="0"/>
              <a:t>.</a:t>
            </a:r>
          </a:p>
          <a:p>
            <a:pPr>
              <a:buNone/>
            </a:pPr>
            <a:r>
              <a:rPr lang="en-IN" sz="2400" dirty="0" smtClean="0"/>
              <a:t>A quadratic Bezier curve is determined by three control points.</a:t>
            </a:r>
          </a:p>
          <a:p>
            <a:pPr>
              <a:buNone/>
            </a:pPr>
            <a:r>
              <a:rPr lang="en-IN" sz="2400" dirty="0" smtClean="0"/>
              <a:t>A cubic Bezier curve is determined by four control points.</a:t>
            </a:r>
            <a:endParaRPr lang="en-IN" sz="2400" dirty="0"/>
          </a:p>
        </p:txBody>
      </p:sp>
      <p:pic>
        <p:nvPicPr>
          <p:cNvPr id="2050" name="Picture 2" descr="C:\Users\puneeth\Desktop\download.jpg"/>
          <p:cNvPicPr>
            <a:picLocks noChangeAspect="1" noChangeArrowheads="1"/>
          </p:cNvPicPr>
          <p:nvPr/>
        </p:nvPicPr>
        <p:blipFill>
          <a:blip r:embed="rId2"/>
          <a:srcRect/>
          <a:stretch>
            <a:fillRect/>
          </a:stretch>
        </p:blipFill>
        <p:spPr bwMode="auto">
          <a:xfrm>
            <a:off x="500034" y="2500306"/>
            <a:ext cx="7796305" cy="250033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lstStyle/>
          <a:p>
            <a:pPr>
              <a:buNone/>
            </a:pPr>
            <a:r>
              <a:rPr lang="en-US" dirty="0" smtClean="0"/>
              <a:t>Derive the equation for Cubic Bezier curves, where 4 control points are given and degree 3. </a:t>
            </a:r>
            <a:r>
              <a:rPr lang="en-US" dirty="0" smtClean="0">
                <a:solidFill>
                  <a:srgbClr val="FF0000"/>
                </a:solidFill>
              </a:rPr>
              <a:t>(important)</a:t>
            </a:r>
          </a:p>
          <a:p>
            <a:pPr>
              <a:buNone/>
            </a:pPr>
            <a:endParaRPr lang="en-US" dirty="0" smtClean="0"/>
          </a:p>
          <a:p>
            <a:pPr>
              <a:buNone/>
            </a:pPr>
            <a:endParaRPr lang="en-IN" dirty="0"/>
          </a:p>
        </p:txBody>
      </p:sp>
      <p:pic>
        <p:nvPicPr>
          <p:cNvPr id="4" name="Picture 2"/>
          <p:cNvPicPr>
            <a:picLocks noChangeAspect="1" noChangeArrowheads="1"/>
          </p:cNvPicPr>
          <p:nvPr/>
        </p:nvPicPr>
        <p:blipFill>
          <a:blip r:embed="rId2" cstate="print"/>
          <a:srcRect/>
          <a:stretch>
            <a:fillRect/>
          </a:stretch>
        </p:blipFill>
        <p:spPr bwMode="auto">
          <a:xfrm>
            <a:off x="928662" y="2357430"/>
            <a:ext cx="7643866" cy="37569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571472" y="357166"/>
            <a:ext cx="7941244" cy="50006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UNEETH-RP\Documents\Bluetooth Folder\IMG_20210421_223737.jpg"/>
          <p:cNvPicPr>
            <a:picLocks noChangeAspect="1" noChangeArrowheads="1"/>
          </p:cNvPicPr>
          <p:nvPr/>
        </p:nvPicPr>
        <p:blipFill>
          <a:blip r:embed="rId2" cstate="print"/>
          <a:srcRect/>
          <a:stretch>
            <a:fillRect/>
          </a:stretch>
        </p:blipFill>
        <p:spPr bwMode="auto">
          <a:xfrm>
            <a:off x="0" y="1289101"/>
            <a:ext cx="9144000" cy="427979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500042"/>
            <a:ext cx="8229600" cy="5554683"/>
          </a:xfrm>
        </p:spPr>
        <p:txBody>
          <a:bodyPr>
            <a:normAutofit/>
          </a:bodyPr>
          <a:lstStyle/>
          <a:p>
            <a:pPr>
              <a:buNone/>
            </a:pPr>
            <a:endParaRPr lang="en-US" sz="2400" dirty="0" smtClean="0">
              <a:solidFill>
                <a:schemeClr val="accent2"/>
              </a:solidFill>
            </a:endParaRPr>
          </a:p>
          <a:p>
            <a:pPr>
              <a:buNone/>
            </a:pPr>
            <a:r>
              <a:rPr lang="en-US" sz="2400" dirty="0" smtClean="0">
                <a:solidFill>
                  <a:schemeClr val="accent2"/>
                </a:solidFill>
              </a:rPr>
              <a:t>Polygon and Quadric </a:t>
            </a:r>
            <a:r>
              <a:rPr lang="en-US" sz="2400" dirty="0" smtClean="0"/>
              <a:t>surfaces provide precise description to create simple objects.</a:t>
            </a:r>
          </a:p>
          <a:p>
            <a:pPr>
              <a:buNone/>
            </a:pPr>
            <a:r>
              <a:rPr lang="en-US" sz="2400" dirty="0" err="1" smtClean="0">
                <a:solidFill>
                  <a:schemeClr val="accent2"/>
                </a:solidFill>
              </a:rPr>
              <a:t>Spline</a:t>
            </a:r>
            <a:r>
              <a:rPr lang="en-US" sz="2400" dirty="0" smtClean="0">
                <a:solidFill>
                  <a:schemeClr val="accent2"/>
                </a:solidFill>
              </a:rPr>
              <a:t> surfaces </a:t>
            </a:r>
            <a:r>
              <a:rPr lang="en-US" sz="2400" dirty="0" smtClean="0"/>
              <a:t>helps to build aircraft wings, gears, and other curved objects.</a:t>
            </a:r>
          </a:p>
          <a:p>
            <a:pPr>
              <a:buNone/>
            </a:pPr>
            <a:r>
              <a:rPr lang="en-US" sz="2400" dirty="0" smtClean="0">
                <a:solidFill>
                  <a:schemeClr val="accent2"/>
                </a:solidFill>
              </a:rPr>
              <a:t>Fractal </a:t>
            </a:r>
            <a:r>
              <a:rPr lang="en-IN" sz="2400" dirty="0" smtClean="0"/>
              <a:t>a curve or geometrical figure, each part of which has the </a:t>
            </a:r>
            <a:r>
              <a:rPr lang="en-IN" sz="2400" i="1" u="sng" dirty="0" smtClean="0"/>
              <a:t>same statistical character </a:t>
            </a:r>
            <a:r>
              <a:rPr lang="en-IN" sz="2400" dirty="0" smtClean="0"/>
              <a:t>as the whole. It</a:t>
            </a:r>
            <a:r>
              <a:rPr lang="en-US" sz="2400" dirty="0" smtClean="0"/>
              <a:t> helps to represent clouds, natural objects.</a:t>
            </a:r>
          </a:p>
        </p:txBody>
      </p:sp>
      <p:pic>
        <p:nvPicPr>
          <p:cNvPr id="71682" name="Picture 2" descr="Image result for fractals"/>
          <p:cNvPicPr>
            <a:picLocks noChangeAspect="1" noChangeArrowheads="1"/>
          </p:cNvPicPr>
          <p:nvPr/>
        </p:nvPicPr>
        <p:blipFill>
          <a:blip r:embed="rId2" cstate="print"/>
          <a:srcRect/>
          <a:stretch>
            <a:fillRect/>
          </a:stretch>
        </p:blipFill>
        <p:spPr bwMode="auto">
          <a:xfrm>
            <a:off x="285720" y="3768480"/>
            <a:ext cx="3835170" cy="2875230"/>
          </a:xfrm>
          <a:prstGeom prst="rect">
            <a:avLst/>
          </a:prstGeom>
          <a:noFill/>
        </p:spPr>
      </p:pic>
      <p:sp>
        <p:nvSpPr>
          <p:cNvPr id="71684" name="AutoShape 4" descr="Katsushika Hokusai used the fractal concept of self-similarity in his painting &amp;quot;The Great Wave Off Kanagawa&amp;quot; the early 1800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1686" name="Picture 6" descr="Katsushika Hokusai used the fractal concept of self-similarity in his painting &amp;quot;The Great Wave Off Kanagawa&amp;quot; the early 1800s."/>
          <p:cNvPicPr>
            <a:picLocks noChangeAspect="1" noChangeArrowheads="1"/>
          </p:cNvPicPr>
          <p:nvPr/>
        </p:nvPicPr>
        <p:blipFill>
          <a:blip r:embed="rId3"/>
          <a:srcRect/>
          <a:stretch>
            <a:fillRect/>
          </a:stretch>
        </p:blipFill>
        <p:spPr bwMode="auto">
          <a:xfrm>
            <a:off x="4214810" y="3571876"/>
            <a:ext cx="4786346" cy="2991467"/>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282" y="428604"/>
            <a:ext cx="8572560" cy="5119350"/>
          </a:xfrm>
          <a:prstGeom prst="rect">
            <a:avLst/>
          </a:prstGeom>
        </p:spPr>
        <p:txBody>
          <a:bodyPr wrap="square">
            <a:spAutoFit/>
          </a:bodyPr>
          <a:lstStyle/>
          <a:p>
            <a:pPr>
              <a:buNone/>
            </a:pPr>
            <a:r>
              <a:rPr lang="en-US" sz="2800" dirty="0" smtClean="0">
                <a:solidFill>
                  <a:srgbClr val="FF0000"/>
                </a:solidFill>
              </a:rPr>
              <a:t>Construct a Bezier cure of order 3 and with 4 polygon vertices A(1,1), B(2,3), C(4,3) and D(6,4).</a:t>
            </a:r>
          </a:p>
          <a:p>
            <a:pPr>
              <a:buNone/>
            </a:pPr>
            <a:endParaRPr lang="en-US" sz="2800" dirty="0" smtClean="0"/>
          </a:p>
          <a:p>
            <a:pPr>
              <a:buNone/>
            </a:pPr>
            <a:r>
              <a:rPr lang="en-US" sz="2800" dirty="0" smtClean="0"/>
              <a:t>Bezier Curve equation:</a:t>
            </a:r>
          </a:p>
          <a:p>
            <a:pPr>
              <a:buNone/>
            </a:pPr>
            <a:r>
              <a:rPr lang="en-US" sz="2800" dirty="0" smtClean="0"/>
              <a:t>P</a:t>
            </a:r>
            <a:r>
              <a:rPr lang="en-US" sz="2800" baseline="-25000" dirty="0" smtClean="0"/>
              <a:t>0</a:t>
            </a:r>
            <a:r>
              <a:rPr lang="en-US" sz="2800" dirty="0" smtClean="0"/>
              <a:t>.(1-t)</a:t>
            </a:r>
            <a:r>
              <a:rPr lang="en-US" sz="2800" baseline="30000" dirty="0" smtClean="0"/>
              <a:t>3</a:t>
            </a:r>
            <a:r>
              <a:rPr lang="en-US" sz="2800" dirty="0" smtClean="0"/>
              <a:t>+P</a:t>
            </a:r>
            <a:r>
              <a:rPr lang="en-US" sz="2800" baseline="-25000" dirty="0" smtClean="0"/>
              <a:t>1</a:t>
            </a:r>
            <a:r>
              <a:rPr lang="en-US" sz="2800" dirty="0" smtClean="0"/>
              <a:t>.3t(1-t)</a:t>
            </a:r>
            <a:r>
              <a:rPr lang="en-US" sz="2800" baseline="30000" dirty="0" smtClean="0"/>
              <a:t>2</a:t>
            </a:r>
            <a:r>
              <a:rPr lang="en-US" sz="2800" dirty="0" smtClean="0"/>
              <a:t>+ P</a:t>
            </a:r>
            <a:r>
              <a:rPr lang="en-US" sz="2800" baseline="-25000" dirty="0" smtClean="0"/>
              <a:t>2</a:t>
            </a:r>
            <a:r>
              <a:rPr lang="en-US" sz="2800" dirty="0" smtClean="0"/>
              <a:t>.3t</a:t>
            </a:r>
            <a:r>
              <a:rPr lang="en-US" sz="2800" baseline="30000" dirty="0" smtClean="0"/>
              <a:t>2</a:t>
            </a:r>
            <a:r>
              <a:rPr lang="en-US" sz="2800" dirty="0" smtClean="0"/>
              <a:t>(1-t) + P</a:t>
            </a:r>
            <a:r>
              <a:rPr lang="en-US" sz="2800" baseline="-25000" dirty="0" smtClean="0"/>
              <a:t>3</a:t>
            </a:r>
            <a:r>
              <a:rPr lang="en-US" sz="2800" dirty="0" smtClean="0"/>
              <a:t>.t</a:t>
            </a:r>
            <a:r>
              <a:rPr lang="en-US" sz="2800" baseline="30000" dirty="0" smtClean="0"/>
              <a:t>3</a:t>
            </a:r>
            <a:r>
              <a:rPr lang="en-US" sz="2800" dirty="0" smtClean="0"/>
              <a:t> ---------&gt; Eq-1</a:t>
            </a:r>
            <a:endParaRPr lang="en-US" sz="2800" baseline="30000" dirty="0" smtClean="0"/>
          </a:p>
          <a:p>
            <a:pPr>
              <a:buNone/>
            </a:pPr>
            <a:endParaRPr lang="en-US" sz="2800" baseline="30000" dirty="0" smtClean="0"/>
          </a:p>
          <a:p>
            <a:pPr>
              <a:buNone/>
            </a:pPr>
            <a:r>
              <a:rPr lang="en-US" sz="2800" dirty="0" smtClean="0"/>
              <a:t>The value of t range from 0 to 1;</a:t>
            </a:r>
          </a:p>
          <a:p>
            <a:pPr>
              <a:buNone/>
            </a:pPr>
            <a:endParaRPr lang="en-US" sz="2800" dirty="0" smtClean="0"/>
          </a:p>
          <a:p>
            <a:pPr>
              <a:buNone/>
            </a:pPr>
            <a:r>
              <a:rPr lang="en-US" sz="2800" dirty="0" smtClean="0"/>
              <a:t>As there are four control points, the value of t might be(0/4,1/4,2/4,3/4)=&gt;( 0,1/4,1/2,3/4)</a:t>
            </a:r>
          </a:p>
          <a:p>
            <a:pPr>
              <a:buNone/>
            </a:pPr>
            <a:endParaRPr lang="en-US" sz="2800" dirty="0" smtClean="0"/>
          </a:p>
          <a:p>
            <a:pPr>
              <a:buNone/>
            </a:pPr>
            <a:r>
              <a:rPr lang="en-US" sz="2800" dirty="0" smtClean="0"/>
              <a:t>Where P</a:t>
            </a:r>
            <a:r>
              <a:rPr lang="en-US" sz="2800" baseline="-25000" dirty="0" smtClean="0"/>
              <a:t>0</a:t>
            </a:r>
            <a:r>
              <a:rPr lang="en-US" sz="2800" dirty="0" smtClean="0"/>
              <a:t>=(1,1), P</a:t>
            </a:r>
            <a:r>
              <a:rPr lang="en-US" sz="2800" baseline="-25000" dirty="0" smtClean="0"/>
              <a:t>1</a:t>
            </a:r>
            <a:r>
              <a:rPr lang="en-US" sz="2800" dirty="0" smtClean="0"/>
              <a:t>=(2,3), P</a:t>
            </a:r>
            <a:r>
              <a:rPr lang="en-US" sz="2800" baseline="-25000" dirty="0" smtClean="0"/>
              <a:t>2</a:t>
            </a:r>
            <a:r>
              <a:rPr lang="en-US" sz="2800" dirty="0" smtClean="0"/>
              <a:t>=(4,3), P</a:t>
            </a:r>
            <a:r>
              <a:rPr lang="en-US" sz="2800" baseline="-25000" dirty="0" smtClean="0"/>
              <a:t>3</a:t>
            </a:r>
            <a:r>
              <a:rPr lang="en-US" sz="2800" dirty="0" smtClean="0"/>
              <a:t>=(6,4);</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43956" cy="5840435"/>
          </a:xfrm>
        </p:spPr>
        <p:txBody>
          <a:bodyPr/>
          <a:lstStyle/>
          <a:p>
            <a:pPr>
              <a:buNone/>
            </a:pPr>
            <a:r>
              <a:rPr lang="en-US" dirty="0" smtClean="0"/>
              <a:t>After substituting the value of to in Eq-1;</a:t>
            </a:r>
          </a:p>
          <a:p>
            <a:pPr>
              <a:buNone/>
            </a:pPr>
            <a:r>
              <a:rPr lang="en-US" sz="2800" dirty="0" smtClean="0">
                <a:solidFill>
                  <a:srgbClr val="FF0000"/>
                </a:solidFill>
              </a:rPr>
              <a:t>P(0)=(1,1);</a:t>
            </a:r>
          </a:p>
          <a:p>
            <a:pPr>
              <a:buNone/>
            </a:pPr>
            <a:endParaRPr lang="en-US" dirty="0" smtClean="0"/>
          </a:p>
          <a:p>
            <a:pPr>
              <a:buNone/>
            </a:pPr>
            <a:r>
              <a:rPr lang="en-US" sz="2800" dirty="0" smtClean="0"/>
              <a:t>P(1/4)= P</a:t>
            </a:r>
            <a:r>
              <a:rPr lang="en-US" sz="2800" baseline="-25000" dirty="0" smtClean="0"/>
              <a:t>0</a:t>
            </a:r>
            <a:r>
              <a:rPr lang="en-US" sz="2800" dirty="0" smtClean="0"/>
              <a:t>(1-1/4) + 3.1/4.(1-1/4)</a:t>
            </a:r>
            <a:r>
              <a:rPr lang="en-US" sz="2800" baseline="30000" dirty="0" smtClean="0"/>
              <a:t>2</a:t>
            </a:r>
            <a:r>
              <a:rPr lang="en-US" sz="2800" dirty="0" smtClean="0"/>
              <a:t> .P</a:t>
            </a:r>
            <a:r>
              <a:rPr lang="en-US" sz="2800" baseline="-25000" dirty="0" smtClean="0"/>
              <a:t>1</a:t>
            </a:r>
            <a:r>
              <a:rPr lang="en-US" sz="2800" dirty="0" smtClean="0"/>
              <a:t>+ 3.(1/4)</a:t>
            </a:r>
            <a:r>
              <a:rPr lang="en-US" sz="2800" baseline="30000" dirty="0" smtClean="0"/>
              <a:t>2</a:t>
            </a:r>
            <a:r>
              <a:rPr lang="en-US" sz="2800" dirty="0" smtClean="0"/>
              <a:t>.(1-1/4).P</a:t>
            </a:r>
            <a:r>
              <a:rPr lang="en-US" sz="2800" baseline="-25000" dirty="0" smtClean="0"/>
              <a:t>2</a:t>
            </a:r>
            <a:r>
              <a:rPr lang="en-US" sz="2800" dirty="0" smtClean="0"/>
              <a:t>+ 	      (1/4)</a:t>
            </a:r>
            <a:r>
              <a:rPr lang="en-US" sz="2800" baseline="30000" dirty="0" smtClean="0"/>
              <a:t>3</a:t>
            </a:r>
            <a:r>
              <a:rPr lang="en-US" sz="2800" dirty="0" smtClean="0"/>
              <a:t>.P</a:t>
            </a:r>
            <a:r>
              <a:rPr lang="en-US" sz="2800" baseline="-25000" dirty="0" smtClean="0"/>
              <a:t>3</a:t>
            </a:r>
            <a:r>
              <a:rPr lang="en-US" sz="2800" dirty="0" smtClean="0"/>
              <a:t> </a:t>
            </a:r>
          </a:p>
          <a:p>
            <a:pPr>
              <a:buNone/>
            </a:pPr>
            <a:r>
              <a:rPr lang="en-US" dirty="0" smtClean="0"/>
              <a:t>	  </a:t>
            </a:r>
            <a:r>
              <a:rPr lang="en-US" sz="2800" dirty="0" smtClean="0"/>
              <a:t>=(1,1)(0.42)+(0.42)(2,3)+ (0.140)(4,3) + (0.0156)(6,4)</a:t>
            </a:r>
          </a:p>
          <a:p>
            <a:pPr>
              <a:buNone/>
            </a:pPr>
            <a:r>
              <a:rPr lang="en-US" sz="2800" dirty="0" smtClean="0"/>
              <a:t>	 =(0.42+0.84+0.56+0.0936) ,( 0.140+1.26+0.42+0.0624)</a:t>
            </a:r>
          </a:p>
          <a:p>
            <a:pPr>
              <a:buNone/>
            </a:pPr>
            <a:r>
              <a:rPr lang="en-US" sz="2800" dirty="0" smtClean="0">
                <a:solidFill>
                  <a:srgbClr val="FF0000"/>
                </a:solidFill>
              </a:rPr>
              <a:t>P(1/4)=(1.92	, 2.17)</a:t>
            </a:r>
          </a:p>
          <a:p>
            <a:pPr>
              <a:buNone/>
            </a:pPr>
            <a:r>
              <a:rPr lang="en-US" sz="2800" dirty="0" smtClean="0"/>
              <a:t>Similarly </a:t>
            </a:r>
            <a:r>
              <a:rPr lang="en-US" sz="2800" dirty="0" smtClean="0">
                <a:solidFill>
                  <a:srgbClr val="FF0000"/>
                </a:solidFill>
              </a:rPr>
              <a:t>P(1/2)= (3.125, 2.875)</a:t>
            </a:r>
          </a:p>
          <a:p>
            <a:pPr>
              <a:buNone/>
            </a:pPr>
            <a:r>
              <a:rPr lang="en-US" sz="2800" dirty="0" smtClean="0"/>
              <a:t>		     </a:t>
            </a:r>
            <a:r>
              <a:rPr lang="en-US" sz="2800" dirty="0" smtClean="0">
                <a:solidFill>
                  <a:srgbClr val="FF0000"/>
                </a:solidFill>
              </a:rPr>
              <a:t>P(3/4)= (4.51,3.378)</a:t>
            </a:r>
          </a:p>
          <a:p>
            <a:pPr>
              <a:buNone/>
            </a:pP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42910" y="214290"/>
            <a:ext cx="6715171" cy="48753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normAutofit fontScale="77500" lnSpcReduction="20000"/>
          </a:bodyPr>
          <a:lstStyle/>
          <a:p>
            <a:pPr>
              <a:buNone/>
            </a:pPr>
            <a:r>
              <a:rPr lang="en-IN" sz="4600" b="1" i="1" dirty="0" smtClean="0">
                <a:solidFill>
                  <a:schemeClr val="accent2"/>
                </a:solidFill>
              </a:rPr>
              <a:t>Properties of Bezier Curves</a:t>
            </a:r>
          </a:p>
          <a:p>
            <a:r>
              <a:rPr lang="en-IN" sz="3400" dirty="0" smtClean="0"/>
              <a:t>They always pass through the first and last control points.</a:t>
            </a:r>
          </a:p>
          <a:p>
            <a:r>
              <a:rPr lang="en-IN" sz="3400" dirty="0" smtClean="0"/>
              <a:t>They are contained in the convex hull of their defining control points.</a:t>
            </a:r>
          </a:p>
          <a:p>
            <a:r>
              <a:rPr lang="en-IN" sz="3400" dirty="0" smtClean="0"/>
              <a:t>The degree of the polynomial defining the curve segment is one less that the number of defining polygon point. Therefore, for 4 control points, the degree of the polynomial is 3, i.e. cubic polynomial.</a:t>
            </a:r>
          </a:p>
          <a:p>
            <a:r>
              <a:rPr lang="en-IN" sz="3400" dirty="0" smtClean="0"/>
              <a:t>A Bezier curve generally follows the shape of the defining polygon.</a:t>
            </a:r>
          </a:p>
          <a:p>
            <a:r>
              <a:rPr lang="en-IN" sz="3400" b="1" i="1" dirty="0" smtClean="0">
                <a:solidFill>
                  <a:schemeClr val="tx2"/>
                </a:solidFill>
              </a:rPr>
              <a:t>Bezier curves exhibit </a:t>
            </a:r>
            <a:r>
              <a:rPr lang="en-IN" sz="3400" b="1" i="1" dirty="0" smtClean="0">
                <a:solidFill>
                  <a:schemeClr val="accent2"/>
                </a:solidFill>
              </a:rPr>
              <a:t>global control </a:t>
            </a:r>
            <a:r>
              <a:rPr lang="en-IN" sz="3400" b="1" i="1" dirty="0" smtClean="0">
                <a:solidFill>
                  <a:schemeClr val="tx2"/>
                </a:solidFill>
              </a:rPr>
              <a:t>means moving a control point alters the shape of the whole curve.</a:t>
            </a:r>
          </a:p>
          <a:p>
            <a:r>
              <a:rPr lang="en-IN" sz="3400" dirty="0" smtClean="0"/>
              <a:t>A given Bezier curve can be subdivided at a point </a:t>
            </a:r>
            <a:r>
              <a:rPr lang="en-IN" sz="3400" dirty="0" smtClean="0">
                <a:solidFill>
                  <a:schemeClr val="accent2"/>
                </a:solidFill>
              </a:rPr>
              <a:t>T</a:t>
            </a:r>
            <a:r>
              <a:rPr lang="en-IN" sz="3400" dirty="0" smtClean="0"/>
              <a:t> into two Bezier segments which join together at the same point .</a:t>
            </a:r>
            <a:endParaRPr lang="en-IN" sz="3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normAutofit/>
          </a:bodyPr>
          <a:lstStyle/>
          <a:p>
            <a:pPr>
              <a:buNone/>
            </a:pPr>
            <a:r>
              <a:rPr lang="en-US" sz="2400" dirty="0" smtClean="0"/>
              <a:t>Another Approach to construct the Bezier curve is called </a:t>
            </a:r>
            <a:r>
              <a:rPr lang="en-US" sz="2400" b="1" i="1" dirty="0" smtClean="0">
                <a:solidFill>
                  <a:schemeClr val="accent2"/>
                </a:solidFill>
              </a:rPr>
              <a:t>mid point approach.</a:t>
            </a:r>
            <a:r>
              <a:rPr lang="en-US" sz="2400" dirty="0" smtClean="0"/>
              <a:t> In this approach the midpoints of the lines connecting control points are determined. These midpoints are connected by line segment. And repeat the same for new line segment</a:t>
            </a:r>
            <a:endParaRPr lang="en-IN" sz="2400" dirty="0"/>
          </a:p>
        </p:txBody>
      </p:sp>
      <p:sp>
        <p:nvSpPr>
          <p:cNvPr id="5" name="TextBox 4"/>
          <p:cNvSpPr txBox="1"/>
          <p:nvPr/>
        </p:nvSpPr>
        <p:spPr>
          <a:xfrm>
            <a:off x="5357818" y="4214818"/>
            <a:ext cx="3159519" cy="523220"/>
          </a:xfrm>
          <a:prstGeom prst="rect">
            <a:avLst/>
          </a:prstGeom>
          <a:noFill/>
        </p:spPr>
        <p:txBody>
          <a:bodyPr wrap="none" rtlCol="0">
            <a:spAutoFit/>
          </a:bodyPr>
          <a:lstStyle/>
          <a:p>
            <a:r>
              <a:rPr lang="en-US" sz="2800" dirty="0" smtClean="0"/>
              <a:t>A cubic Bezier </a:t>
            </a:r>
            <a:r>
              <a:rPr lang="en-US" sz="2800" dirty="0" err="1" smtClean="0"/>
              <a:t>spline</a:t>
            </a:r>
            <a:endParaRPr lang="en-IN" sz="2800" dirty="0"/>
          </a:p>
        </p:txBody>
      </p:sp>
      <p:pic>
        <p:nvPicPr>
          <p:cNvPr id="48130" name="Picture 2" descr="Image result for cubic bezier curve"/>
          <p:cNvPicPr>
            <a:picLocks noChangeAspect="1" noChangeArrowheads="1"/>
          </p:cNvPicPr>
          <p:nvPr/>
        </p:nvPicPr>
        <p:blipFill>
          <a:blip r:embed="rId2"/>
          <a:srcRect/>
          <a:stretch>
            <a:fillRect/>
          </a:stretch>
        </p:blipFill>
        <p:spPr bwMode="auto">
          <a:xfrm>
            <a:off x="500034" y="2928934"/>
            <a:ext cx="4903379" cy="3072786"/>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Image result for bezier curve"/>
          <p:cNvPicPr>
            <a:picLocks noChangeAspect="1" noChangeArrowheads="1"/>
          </p:cNvPicPr>
          <p:nvPr/>
        </p:nvPicPr>
        <p:blipFill>
          <a:blip r:embed="rId2"/>
          <a:srcRect/>
          <a:stretch>
            <a:fillRect/>
          </a:stretch>
        </p:blipFill>
        <p:spPr bwMode="auto">
          <a:xfrm>
            <a:off x="857224" y="1357298"/>
            <a:ext cx="7158727" cy="3857652"/>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554683"/>
          </a:xfrm>
        </p:spPr>
        <p:txBody>
          <a:bodyPr/>
          <a:lstStyle/>
          <a:p>
            <a:pPr>
              <a:buNone/>
            </a:pPr>
            <a:r>
              <a:rPr lang="en-IN" sz="2800" dirty="0" smtClean="0"/>
              <a:t>B-</a:t>
            </a:r>
            <a:r>
              <a:rPr lang="en-IN" sz="2800" dirty="0" err="1" smtClean="0"/>
              <a:t>Spline</a:t>
            </a:r>
            <a:r>
              <a:rPr lang="en-IN" sz="2800" dirty="0" smtClean="0"/>
              <a:t> Curves</a:t>
            </a:r>
          </a:p>
          <a:p>
            <a:pPr>
              <a:buNone/>
            </a:pPr>
            <a:r>
              <a:rPr lang="en-IN" sz="2400" dirty="0" smtClean="0"/>
              <a:t>The Bezier-curve produced by the Bernstein basis function has limited flexibility.</a:t>
            </a:r>
          </a:p>
          <a:p>
            <a:r>
              <a:rPr lang="en-IN" sz="2400" dirty="0" smtClean="0"/>
              <a:t>The number of specified polygon vertices fixes the </a:t>
            </a:r>
            <a:r>
              <a:rPr lang="en-IN" sz="2400" dirty="0" smtClean="0">
                <a:solidFill>
                  <a:schemeClr val="accent2"/>
                </a:solidFill>
              </a:rPr>
              <a:t>order of the resulting polynomial </a:t>
            </a:r>
            <a:r>
              <a:rPr lang="en-IN" sz="2400" dirty="0" smtClean="0"/>
              <a:t>which defines the curve.</a:t>
            </a:r>
          </a:p>
          <a:p>
            <a:r>
              <a:rPr lang="en-IN" sz="2400" dirty="0" smtClean="0"/>
              <a:t>The </a:t>
            </a:r>
            <a:r>
              <a:rPr lang="en-IN" sz="2400" b="1" i="1" dirty="0" smtClean="0">
                <a:solidFill>
                  <a:schemeClr val="tx2"/>
                </a:solidFill>
              </a:rPr>
              <a:t>Bezier curves exhibit global control.</a:t>
            </a:r>
            <a:endParaRPr lang="en-IN" sz="2400" dirty="0" smtClean="0"/>
          </a:p>
          <a:p>
            <a:pPr>
              <a:buNone/>
            </a:pPr>
            <a:endParaRPr lang="en-US" sz="2400" dirty="0" smtClean="0"/>
          </a:p>
          <a:p>
            <a:pPr>
              <a:buNone/>
            </a:pPr>
            <a:r>
              <a:rPr lang="en-US" sz="2400" dirty="0" smtClean="0"/>
              <a:t>Where as,</a:t>
            </a:r>
          </a:p>
          <a:p>
            <a:pPr>
              <a:buNone/>
            </a:pPr>
            <a:r>
              <a:rPr lang="en-IN" sz="2400" i="1" dirty="0" smtClean="0"/>
              <a:t>B-</a:t>
            </a:r>
            <a:r>
              <a:rPr lang="en-IN" sz="2400" i="1" dirty="0" err="1" smtClean="0"/>
              <a:t>spline</a:t>
            </a:r>
            <a:r>
              <a:rPr lang="en-IN" sz="2400" i="1" dirty="0" smtClean="0"/>
              <a:t> is non-global.</a:t>
            </a:r>
            <a:endParaRPr lang="en-IN" sz="2400" dirty="0" smtClean="0"/>
          </a:p>
          <a:p>
            <a:pPr>
              <a:buNone/>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20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357166"/>
            <a:ext cx="8858312" cy="5768997"/>
          </a:xfrm>
        </p:spPr>
        <p:txBody>
          <a:bodyPr/>
          <a:lstStyle/>
          <a:p>
            <a:pPr>
              <a:buNone/>
            </a:pPr>
            <a:r>
              <a:rPr lang="en-US" sz="2400" dirty="0" smtClean="0"/>
              <a:t>B-</a:t>
            </a:r>
            <a:r>
              <a:rPr lang="en-US" sz="2400" dirty="0" err="1" smtClean="0"/>
              <a:t>spline</a:t>
            </a:r>
            <a:r>
              <a:rPr lang="en-US" sz="2400" dirty="0" smtClean="0"/>
              <a:t> has got two advantages over Bezier</a:t>
            </a:r>
          </a:p>
          <a:p>
            <a:pPr>
              <a:buNone/>
            </a:pPr>
            <a:r>
              <a:rPr lang="en-US" sz="2400" dirty="0" smtClean="0"/>
              <a:t>The degree of a B-</a:t>
            </a:r>
            <a:r>
              <a:rPr lang="en-US" sz="2400" dirty="0" err="1" smtClean="0"/>
              <a:t>spline</a:t>
            </a:r>
            <a:r>
              <a:rPr lang="en-US" sz="2400" dirty="0" smtClean="0"/>
              <a:t> polynomial can be set </a:t>
            </a:r>
            <a:r>
              <a:rPr lang="en-US" sz="2400" b="1" dirty="0" smtClean="0"/>
              <a:t>independently</a:t>
            </a:r>
            <a:r>
              <a:rPr lang="en-US" sz="2400" dirty="0" smtClean="0"/>
              <a:t> of the number of control points( with certain limitations)</a:t>
            </a:r>
          </a:p>
          <a:p>
            <a:pPr>
              <a:buNone/>
            </a:pPr>
            <a:r>
              <a:rPr lang="en-US" sz="2400" dirty="0" smtClean="0"/>
              <a:t>B-</a:t>
            </a:r>
            <a:r>
              <a:rPr lang="en-US" sz="2400" dirty="0" err="1" smtClean="0"/>
              <a:t>spline</a:t>
            </a:r>
            <a:r>
              <a:rPr lang="en-US" sz="2400" dirty="0" smtClean="0"/>
              <a:t> allow </a:t>
            </a:r>
            <a:r>
              <a:rPr lang="en-US" sz="2400" b="1" dirty="0" smtClean="0">
                <a:solidFill>
                  <a:schemeClr val="accent2"/>
                </a:solidFill>
              </a:rPr>
              <a:t>local control </a:t>
            </a:r>
            <a:r>
              <a:rPr lang="en-US" sz="2400" dirty="0" smtClean="0"/>
              <a:t>over the shape of a </a:t>
            </a:r>
            <a:r>
              <a:rPr lang="en-US" sz="2400" dirty="0" err="1" smtClean="0"/>
              <a:t>spline</a:t>
            </a:r>
            <a:r>
              <a:rPr lang="en-US" sz="2400" dirty="0" smtClean="0"/>
              <a:t> curve or surface.</a:t>
            </a:r>
          </a:p>
          <a:p>
            <a:pPr>
              <a:buNone/>
            </a:pPr>
            <a:endParaRPr lang="en-IN" dirty="0"/>
          </a:p>
        </p:txBody>
      </p:sp>
      <p:pic>
        <p:nvPicPr>
          <p:cNvPr id="2054" name="Picture 6" descr="http://flylib.com/books/2/258/1/html/2/333_files/fig85_01.jpg"/>
          <p:cNvPicPr>
            <a:picLocks noChangeAspect="1" noChangeArrowheads="1"/>
          </p:cNvPicPr>
          <p:nvPr/>
        </p:nvPicPr>
        <p:blipFill>
          <a:blip r:embed="rId2"/>
          <a:srcRect/>
          <a:stretch>
            <a:fillRect/>
          </a:stretch>
        </p:blipFill>
        <p:spPr bwMode="auto">
          <a:xfrm>
            <a:off x="2357422" y="2643182"/>
            <a:ext cx="6072230" cy="31243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checkerboard(across)">
                                      <p:cBhvr>
                                        <p:cTn id="1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p:cNvPicPr>
            <a:picLocks noChangeAspect="1" noChangeArrowheads="1"/>
          </p:cNvPicPr>
          <p:nvPr/>
        </p:nvPicPr>
        <p:blipFill>
          <a:blip r:embed="rId2"/>
          <a:srcRect/>
          <a:stretch>
            <a:fillRect/>
          </a:stretch>
        </p:blipFill>
        <p:spPr bwMode="auto">
          <a:xfrm rot="5400000">
            <a:off x="4267023" y="-1052368"/>
            <a:ext cx="967145" cy="5786478"/>
          </a:xfrm>
          <a:prstGeom prst="rect">
            <a:avLst/>
          </a:prstGeom>
          <a:noFill/>
          <a:ln w="9525">
            <a:noFill/>
            <a:miter lim="800000"/>
            <a:headEnd/>
            <a:tailEnd/>
          </a:ln>
          <a:effectLst/>
        </p:spPr>
      </p:pic>
      <p:pic>
        <p:nvPicPr>
          <p:cNvPr id="1040" name="Picture 16"/>
          <p:cNvPicPr>
            <a:picLocks noChangeAspect="1" noChangeArrowheads="1"/>
          </p:cNvPicPr>
          <p:nvPr/>
        </p:nvPicPr>
        <p:blipFill>
          <a:blip r:embed="rId3"/>
          <a:srcRect/>
          <a:stretch>
            <a:fillRect/>
          </a:stretch>
        </p:blipFill>
        <p:spPr bwMode="auto">
          <a:xfrm rot="5400000">
            <a:off x="4068022" y="1932714"/>
            <a:ext cx="1793773" cy="5357850"/>
          </a:xfrm>
          <a:prstGeom prst="rect">
            <a:avLst/>
          </a:prstGeom>
          <a:noFill/>
          <a:ln w="9525">
            <a:noFill/>
            <a:miter lim="800000"/>
            <a:headEnd/>
            <a:tailEnd/>
          </a:ln>
          <a:effectLst/>
        </p:spPr>
      </p:pic>
      <p:sp>
        <p:nvSpPr>
          <p:cNvPr id="20" name="TextBox 19"/>
          <p:cNvSpPr txBox="1"/>
          <p:nvPr/>
        </p:nvSpPr>
        <p:spPr>
          <a:xfrm>
            <a:off x="357158" y="285728"/>
            <a:ext cx="8001056" cy="6309420"/>
          </a:xfrm>
          <a:prstGeom prst="rect">
            <a:avLst/>
          </a:prstGeom>
          <a:noFill/>
        </p:spPr>
        <p:txBody>
          <a:bodyPr wrap="square" rtlCol="0">
            <a:spAutoFit/>
          </a:bodyPr>
          <a:lstStyle/>
          <a:p>
            <a:r>
              <a:rPr lang="en-US" sz="2400" b="1" dirty="0" smtClean="0"/>
              <a:t>B-</a:t>
            </a:r>
            <a:r>
              <a:rPr lang="en-US" sz="2400" b="1" dirty="0" err="1" smtClean="0"/>
              <a:t>Spline</a:t>
            </a:r>
            <a:r>
              <a:rPr lang="en-US" sz="2400" b="1" dirty="0" smtClean="0"/>
              <a:t> Curves</a:t>
            </a:r>
          </a:p>
          <a:p>
            <a:r>
              <a:rPr lang="en-US" dirty="0" smtClean="0"/>
              <a:t>General expression for the calculation of coordinate positions along a B-</a:t>
            </a:r>
            <a:r>
              <a:rPr lang="en-US" dirty="0" err="1" smtClean="0"/>
              <a:t>Spline</a:t>
            </a:r>
            <a:r>
              <a:rPr lang="en-US" dirty="0" smtClean="0"/>
              <a:t> curve in a blending function  formulation as</a:t>
            </a:r>
          </a:p>
          <a:p>
            <a:endParaRPr lang="en-US" dirty="0" smtClean="0"/>
          </a:p>
          <a:p>
            <a:endParaRPr lang="en-US" dirty="0" smtClean="0"/>
          </a:p>
          <a:p>
            <a:endParaRPr lang="en-US" dirty="0" smtClean="0"/>
          </a:p>
          <a:p>
            <a:endParaRPr lang="en-US" dirty="0" smtClean="0"/>
          </a:p>
          <a:p>
            <a:r>
              <a:rPr lang="en-US" sz="2000" b="1" dirty="0" err="1" smtClean="0"/>
              <a:t>P</a:t>
            </a:r>
            <a:r>
              <a:rPr lang="en-US" sz="1400" b="1" spc="-300" dirty="0" err="1" smtClean="0"/>
              <a:t>k</a:t>
            </a:r>
            <a:r>
              <a:rPr lang="en-US" sz="1400" b="1" spc="-300" dirty="0" smtClean="0"/>
              <a:t>   </a:t>
            </a:r>
            <a:r>
              <a:rPr lang="en-US" spc="-300" dirty="0" smtClean="0"/>
              <a:t> </a:t>
            </a:r>
            <a:r>
              <a:rPr lang="en-US" dirty="0" smtClean="0"/>
              <a:t>  are  the input set of n+1 control points, d= degree ( can be set independently  with limitations), </a:t>
            </a:r>
            <a:r>
              <a:rPr lang="en-US" sz="2400" dirty="0" smtClean="0"/>
              <a:t>u</a:t>
            </a:r>
            <a:r>
              <a:rPr lang="en-US" dirty="0" smtClean="0"/>
              <a:t>= knot values  it can be </a:t>
            </a:r>
            <a:r>
              <a:rPr lang="en-US" sz="2000" u="sng" dirty="0" smtClean="0"/>
              <a:t>n+d+1</a:t>
            </a:r>
            <a:r>
              <a:rPr lang="en-US" dirty="0" smtClean="0"/>
              <a:t>  values.( segment values)</a:t>
            </a:r>
          </a:p>
          <a:p>
            <a:endParaRPr lang="en-US" dirty="0" smtClean="0"/>
          </a:p>
          <a:p>
            <a:r>
              <a:rPr lang="en-US" dirty="0" smtClean="0"/>
              <a:t>Blending function for B-</a:t>
            </a:r>
            <a:r>
              <a:rPr lang="en-US" dirty="0" err="1" smtClean="0"/>
              <a:t>Spline</a:t>
            </a:r>
            <a:r>
              <a:rPr lang="en-US" dirty="0" smtClean="0"/>
              <a:t> curves are defined  by Cox-</a:t>
            </a:r>
            <a:r>
              <a:rPr lang="en-US" dirty="0" err="1" smtClean="0"/>
              <a:t>deBoor</a:t>
            </a:r>
            <a:r>
              <a:rPr lang="en-US" dirty="0" smtClean="0"/>
              <a:t> Recursive formulas:</a:t>
            </a:r>
          </a:p>
          <a:p>
            <a:endParaRPr lang="en-US" spc="-300" dirty="0" smtClean="0"/>
          </a:p>
          <a:p>
            <a:endParaRPr lang="en-US" spc="-300" dirty="0" smtClean="0"/>
          </a:p>
          <a:p>
            <a:endParaRPr lang="en-US" spc="-300" dirty="0" smtClean="0"/>
          </a:p>
          <a:p>
            <a:endParaRPr lang="en-US" spc="-300" dirty="0" smtClean="0"/>
          </a:p>
          <a:p>
            <a:endParaRPr lang="en-US" spc="-300" dirty="0" smtClean="0"/>
          </a:p>
          <a:p>
            <a:endParaRPr lang="en-US" spc="-300" dirty="0" smtClean="0"/>
          </a:p>
          <a:p>
            <a:endParaRPr lang="en-US" spc="-300" dirty="0" smtClean="0"/>
          </a:p>
          <a:p>
            <a:r>
              <a:rPr lang="en-US" sz="2000" dirty="0" smtClean="0"/>
              <a:t>Where each blending function is defined over </a:t>
            </a:r>
            <a:r>
              <a:rPr lang="en-US" sz="2000" b="1" dirty="0" smtClean="0"/>
              <a:t>d</a:t>
            </a:r>
            <a:r>
              <a:rPr lang="en-US" sz="2000" dirty="0" smtClean="0"/>
              <a:t> subintervals of the total range of </a:t>
            </a:r>
            <a:r>
              <a:rPr lang="en-US" sz="2800" b="1" dirty="0" smtClean="0"/>
              <a:t>u</a:t>
            </a:r>
            <a:r>
              <a:rPr lang="en-US" sz="2000" dirty="0" smtClean="0"/>
              <a:t> starting at knot value </a:t>
            </a:r>
            <a:r>
              <a:rPr lang="en-US" sz="2800" b="1" dirty="0" err="1" smtClean="0"/>
              <a:t>u</a:t>
            </a:r>
            <a:r>
              <a:rPr lang="en-US" sz="1400" b="1" dirty="0" err="1" smtClean="0"/>
              <a:t>k</a:t>
            </a:r>
            <a:endParaRPr lang="en-US" sz="2000" b="1"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Picture 3"/>
          <p:cNvPicPr>
            <a:picLocks noChangeAspect="1" noChangeArrowheads="1"/>
          </p:cNvPicPr>
          <p:nvPr/>
        </p:nvPicPr>
        <p:blipFill>
          <a:blip r:embed="rId2"/>
          <a:srcRect/>
          <a:stretch>
            <a:fillRect/>
          </a:stretch>
        </p:blipFill>
        <p:spPr bwMode="auto">
          <a:xfrm>
            <a:off x="1071538" y="785794"/>
            <a:ext cx="7072362" cy="840484"/>
          </a:xfrm>
          <a:prstGeom prst="rect">
            <a:avLst/>
          </a:prstGeom>
          <a:noFill/>
          <a:ln w="9525">
            <a:noFill/>
            <a:miter lim="800000"/>
            <a:headEnd/>
            <a:tailEnd/>
          </a:ln>
          <a:effectLst/>
        </p:spPr>
      </p:pic>
      <p:pic>
        <p:nvPicPr>
          <p:cNvPr id="92164" name="Picture 4"/>
          <p:cNvPicPr>
            <a:picLocks noChangeAspect="1" noChangeArrowheads="1"/>
          </p:cNvPicPr>
          <p:nvPr/>
        </p:nvPicPr>
        <p:blipFill>
          <a:blip r:embed="rId3"/>
          <a:srcRect/>
          <a:stretch>
            <a:fillRect/>
          </a:stretch>
        </p:blipFill>
        <p:spPr bwMode="auto">
          <a:xfrm>
            <a:off x="571472" y="2071678"/>
            <a:ext cx="8061811" cy="2500330"/>
          </a:xfrm>
          <a:prstGeom prst="rect">
            <a:avLst/>
          </a:prstGeom>
          <a:noFill/>
          <a:ln w="9525">
            <a:noFill/>
            <a:miter lim="800000"/>
            <a:headEnd/>
            <a:tailEnd/>
          </a:ln>
          <a:effectLst/>
        </p:spPr>
      </p:pic>
      <p:sp>
        <p:nvSpPr>
          <p:cNvPr id="4" name="TextBox 3"/>
          <p:cNvSpPr txBox="1"/>
          <p:nvPr/>
        </p:nvSpPr>
        <p:spPr>
          <a:xfrm>
            <a:off x="642910" y="4929198"/>
            <a:ext cx="8001056" cy="1569660"/>
          </a:xfrm>
          <a:prstGeom prst="rect">
            <a:avLst/>
          </a:prstGeom>
          <a:noFill/>
        </p:spPr>
        <p:txBody>
          <a:bodyPr wrap="square" rtlCol="0">
            <a:spAutoFit/>
          </a:bodyPr>
          <a:lstStyle/>
          <a:p>
            <a:r>
              <a:rPr lang="en-US" sz="2400" dirty="0" smtClean="0"/>
              <a:t>No. of blending functions is equal to the </a:t>
            </a:r>
            <a:r>
              <a:rPr lang="en-US" sz="2400" dirty="0" err="1" smtClean="0"/>
              <a:t>No.of</a:t>
            </a:r>
            <a:r>
              <a:rPr lang="en-US" sz="2400" dirty="0" smtClean="0"/>
              <a:t> control points, and </a:t>
            </a:r>
          </a:p>
          <a:p>
            <a:r>
              <a:rPr lang="en-US" sz="2400" b="1" dirty="0" smtClean="0"/>
              <a:t>d</a:t>
            </a:r>
            <a:r>
              <a:rPr lang="en-US" sz="2400" dirty="0" smtClean="0"/>
              <a:t> indicates the number of segments(knots) considered for each control point.</a:t>
            </a:r>
            <a:endParaRPr lang="en-IN"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en-US" sz="2800" dirty="0" smtClean="0">
                <a:solidFill>
                  <a:schemeClr val="accent2"/>
                </a:solidFill>
              </a:rPr>
              <a:t>Polygon Surfaces</a:t>
            </a:r>
          </a:p>
          <a:p>
            <a:pPr>
              <a:buNone/>
            </a:pPr>
            <a:r>
              <a:rPr lang="en-IN" sz="2400" dirty="0"/>
              <a:t>Objects are represented as a collection of surfaces</a:t>
            </a:r>
            <a:r>
              <a:rPr lang="en-IN" sz="2400" dirty="0" smtClean="0"/>
              <a:t>.</a:t>
            </a:r>
          </a:p>
          <a:p>
            <a:pPr>
              <a:buNone/>
            </a:pPr>
            <a:r>
              <a:rPr lang="en-US" sz="2400" dirty="0" smtClean="0"/>
              <a:t>The most commonly used boundary representation for a three dimensional graphics is a set of surface polygons that enclose object interior.</a:t>
            </a:r>
            <a:endParaRPr lang="en-IN" sz="2400" dirty="0"/>
          </a:p>
        </p:txBody>
      </p:sp>
      <p:pic>
        <p:nvPicPr>
          <p:cNvPr id="12290" name="Picture 2" descr="Polygon Surfaces"/>
          <p:cNvPicPr>
            <a:picLocks noChangeAspect="1" noChangeArrowheads="1"/>
          </p:cNvPicPr>
          <p:nvPr/>
        </p:nvPicPr>
        <p:blipFill>
          <a:blip r:embed="rId2"/>
          <a:srcRect/>
          <a:stretch>
            <a:fillRect/>
          </a:stretch>
        </p:blipFill>
        <p:spPr bwMode="auto">
          <a:xfrm>
            <a:off x="2285984" y="2571744"/>
            <a:ext cx="4829175" cy="2266951"/>
          </a:xfrm>
          <a:prstGeom prst="rect">
            <a:avLst/>
          </a:prstGeom>
          <a:noFill/>
        </p:spPr>
      </p:pic>
      <p:sp>
        <p:nvSpPr>
          <p:cNvPr id="5" name="TextBox 4"/>
          <p:cNvSpPr txBox="1"/>
          <p:nvPr/>
        </p:nvSpPr>
        <p:spPr>
          <a:xfrm>
            <a:off x="500034" y="5214950"/>
            <a:ext cx="8001056" cy="1015663"/>
          </a:xfrm>
          <a:prstGeom prst="rect">
            <a:avLst/>
          </a:prstGeom>
          <a:noFill/>
        </p:spPr>
        <p:txBody>
          <a:bodyPr wrap="square" rtlCol="0">
            <a:spAutoFit/>
          </a:bodyPr>
          <a:lstStyle/>
          <a:p>
            <a:r>
              <a:rPr lang="en-US" sz="2000" dirty="0" smtClean="0"/>
              <a:t>Many graphics systems store all objects descriptions as sets of surface polygons. This simplifies and speeds up the surface rendering and display of objects, since all the surfaces are described with linear equations. </a:t>
            </a:r>
            <a:endParaRPr lang="en-IN" sz="2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4348" y="357166"/>
            <a:ext cx="6326195" cy="3869794"/>
            <a:chOff x="1357290" y="1500174"/>
            <a:chExt cx="6326195" cy="3869794"/>
          </a:xfrm>
        </p:grpSpPr>
        <p:pic>
          <p:nvPicPr>
            <p:cNvPr id="1026" name="Picture 2"/>
            <p:cNvPicPr>
              <a:picLocks noChangeAspect="1" noChangeArrowheads="1"/>
            </p:cNvPicPr>
            <p:nvPr/>
          </p:nvPicPr>
          <p:blipFill>
            <a:blip r:embed="rId2"/>
            <a:srcRect/>
            <a:stretch>
              <a:fillRect/>
            </a:stretch>
          </p:blipFill>
          <p:spPr bwMode="auto">
            <a:xfrm>
              <a:off x="1357290" y="1500174"/>
              <a:ext cx="6326195" cy="3214710"/>
            </a:xfrm>
            <a:prstGeom prst="rect">
              <a:avLst/>
            </a:prstGeom>
            <a:noFill/>
            <a:ln w="9525">
              <a:noFill/>
              <a:miter lim="800000"/>
              <a:headEnd/>
              <a:tailEnd/>
            </a:ln>
            <a:effectLst/>
          </p:spPr>
        </p:pic>
        <p:cxnSp>
          <p:nvCxnSpPr>
            <p:cNvPr id="6" name="Straight Arrow Connector 5"/>
            <p:cNvCxnSpPr/>
            <p:nvPr/>
          </p:nvCxnSpPr>
          <p:spPr>
            <a:xfrm rot="16200000" flipH="1">
              <a:off x="2393141" y="4107661"/>
              <a:ext cx="1714512"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28992" y="5000636"/>
              <a:ext cx="1452129" cy="369332"/>
            </a:xfrm>
            <a:prstGeom prst="rect">
              <a:avLst/>
            </a:prstGeom>
            <a:noFill/>
          </p:spPr>
          <p:txBody>
            <a:bodyPr wrap="none" rtlCol="0">
              <a:spAutoFit/>
            </a:bodyPr>
            <a:lstStyle/>
            <a:p>
              <a:r>
                <a:rPr lang="en-US" dirty="0" smtClean="0"/>
                <a:t>Line Segment</a:t>
              </a:r>
              <a:endParaRPr lang="en-US" dirty="0"/>
            </a:p>
          </p:txBody>
        </p:sp>
        <p:cxnSp>
          <p:nvCxnSpPr>
            <p:cNvPr id="9" name="Straight Arrow Connector 8"/>
            <p:cNvCxnSpPr/>
            <p:nvPr/>
          </p:nvCxnSpPr>
          <p:spPr>
            <a:xfrm rot="5400000">
              <a:off x="3643306" y="3714752"/>
              <a:ext cx="1357322" cy="1071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3036083" y="3321843"/>
              <a:ext cx="1857388" cy="64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85721" y="4357694"/>
            <a:ext cx="8715435" cy="2308324"/>
          </a:xfrm>
          <a:prstGeom prst="rect">
            <a:avLst/>
          </a:prstGeom>
          <a:noFill/>
        </p:spPr>
        <p:txBody>
          <a:bodyPr wrap="square" rtlCol="0">
            <a:spAutoFit/>
          </a:bodyPr>
          <a:lstStyle/>
          <a:p>
            <a:r>
              <a:rPr lang="en-US" sz="2400" b="1" dirty="0" smtClean="0"/>
              <a:t>Lets consider a curve with 4 control points, n+1= control points, so n=3;</a:t>
            </a:r>
          </a:p>
          <a:p>
            <a:r>
              <a:rPr lang="en-US" sz="2400" b="1" dirty="0" smtClean="0"/>
              <a:t>d range b/w 2&lt;=d&lt;=n+1; so d is 3;</a:t>
            </a:r>
          </a:p>
          <a:p>
            <a:r>
              <a:rPr lang="en-US" sz="2400" b="1" dirty="0" smtClean="0"/>
              <a:t>U= number of segments/ knot number/values, it can be n+d+1;</a:t>
            </a:r>
          </a:p>
          <a:p>
            <a:r>
              <a:rPr lang="en-US" sz="2400" b="1" dirty="0" smtClean="0"/>
              <a:t> so u=7</a:t>
            </a:r>
          </a:p>
          <a:p>
            <a:r>
              <a:rPr lang="en-US" sz="2400" b="1" dirty="0" smtClean="0"/>
              <a:t>U={ U</a:t>
            </a:r>
            <a:r>
              <a:rPr lang="en-US" sz="2400" b="1" baseline="-25000" dirty="0" smtClean="0"/>
              <a:t>0</a:t>
            </a:r>
            <a:r>
              <a:rPr lang="en-US" sz="2400" b="1" dirty="0" smtClean="0"/>
              <a:t>,U</a:t>
            </a:r>
            <a:r>
              <a:rPr lang="en-US" sz="2400" b="1" baseline="-25000" dirty="0" smtClean="0"/>
              <a:t>1</a:t>
            </a:r>
            <a:r>
              <a:rPr lang="en-US" sz="2400" b="1" dirty="0" smtClean="0"/>
              <a:t>,U</a:t>
            </a:r>
            <a:r>
              <a:rPr lang="en-US" sz="2400" b="1" baseline="-25000" dirty="0" smtClean="0"/>
              <a:t>2</a:t>
            </a:r>
            <a:r>
              <a:rPr lang="en-US" sz="2400" b="1" dirty="0" smtClean="0"/>
              <a:t>,U</a:t>
            </a:r>
            <a:r>
              <a:rPr lang="en-US" sz="2400" b="1" baseline="-25000" dirty="0" smtClean="0"/>
              <a:t>3</a:t>
            </a:r>
            <a:r>
              <a:rPr lang="en-US" sz="2400" b="1" dirty="0" smtClean="0"/>
              <a:t>,U</a:t>
            </a:r>
            <a:r>
              <a:rPr lang="en-US" sz="2400" b="1" baseline="-25000" dirty="0" smtClean="0"/>
              <a:t>4</a:t>
            </a:r>
            <a:r>
              <a:rPr lang="en-US" sz="2400" b="1" dirty="0" smtClean="0"/>
              <a:t>,U</a:t>
            </a:r>
            <a:r>
              <a:rPr lang="en-US" sz="2400" b="1" baseline="-25000" dirty="0" smtClean="0"/>
              <a:t>5</a:t>
            </a:r>
            <a:r>
              <a:rPr lang="en-US" sz="2400" b="1" dirty="0" smtClean="0"/>
              <a:t>,U</a:t>
            </a:r>
            <a:r>
              <a:rPr lang="en-US" sz="2400" b="1" baseline="-25000" dirty="0" smtClean="0"/>
              <a:t>6</a:t>
            </a:r>
            <a:r>
              <a:rPr lang="en-US" sz="2400" b="1" dirty="0" smtClean="0"/>
              <a:t>};</a:t>
            </a:r>
            <a:endParaRPr lang="en-US" sz="2400"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852"/>
            <a:ext cx="8229600" cy="5983311"/>
          </a:xfrm>
        </p:spPr>
        <p:txBody>
          <a:bodyPr>
            <a:normAutofit/>
          </a:bodyPr>
          <a:lstStyle/>
          <a:p>
            <a:pPr>
              <a:buNone/>
            </a:pPr>
            <a:r>
              <a:rPr lang="en-US" sz="2800" dirty="0" smtClean="0"/>
              <a:t>Let us assume uniform spacing between the knot values </a:t>
            </a:r>
            <a:r>
              <a:rPr lang="en-US" sz="2800" b="1" dirty="0" smtClean="0"/>
              <a:t>U={0,1,2,3,4,5,6};</a:t>
            </a:r>
          </a:p>
          <a:p>
            <a:pPr>
              <a:buNone/>
            </a:pPr>
            <a:r>
              <a:rPr lang="en-US" sz="2800" dirty="0" smtClean="0"/>
              <a:t>Now in B-</a:t>
            </a:r>
            <a:r>
              <a:rPr lang="en-US" sz="2800" dirty="0" err="1" smtClean="0"/>
              <a:t>Spline</a:t>
            </a:r>
            <a:r>
              <a:rPr lang="en-US" sz="2800" dirty="0" smtClean="0"/>
              <a:t> for deciding of the curve points (Shape/slope) it consider d number of segments, </a:t>
            </a:r>
          </a:p>
          <a:p>
            <a:pPr>
              <a:buNone/>
            </a:pPr>
            <a:r>
              <a:rPr lang="en-US" sz="2800" dirty="0" smtClean="0"/>
              <a:t>So we need to calculate blending equation at each control point.</a:t>
            </a:r>
          </a:p>
          <a:p>
            <a:pPr>
              <a:buNone/>
            </a:pPr>
            <a:r>
              <a:rPr lang="en-US" b="1" dirty="0" smtClean="0">
                <a:solidFill>
                  <a:schemeClr val="accent2"/>
                </a:solidFill>
              </a:rPr>
              <a:t>B</a:t>
            </a:r>
            <a:r>
              <a:rPr lang="en-US" b="1" baseline="-25000" dirty="0" smtClean="0">
                <a:solidFill>
                  <a:schemeClr val="accent2"/>
                </a:solidFill>
              </a:rPr>
              <a:t>0-3</a:t>
            </a:r>
            <a:r>
              <a:rPr lang="en-US" b="1" dirty="0" smtClean="0">
                <a:solidFill>
                  <a:schemeClr val="accent2"/>
                </a:solidFill>
              </a:rPr>
              <a:t> = { 0-&gt;1, 1-&gt;2, 2-&gt;3};</a:t>
            </a:r>
          </a:p>
          <a:p>
            <a:pPr>
              <a:buNone/>
            </a:pPr>
            <a:r>
              <a:rPr lang="en-US" b="1" dirty="0" smtClean="0">
                <a:solidFill>
                  <a:schemeClr val="accent2"/>
                </a:solidFill>
              </a:rPr>
              <a:t>B</a:t>
            </a:r>
            <a:r>
              <a:rPr lang="en-US" b="1" baseline="-25000" dirty="0" smtClean="0">
                <a:solidFill>
                  <a:schemeClr val="accent2"/>
                </a:solidFill>
              </a:rPr>
              <a:t>1-3 </a:t>
            </a:r>
            <a:r>
              <a:rPr lang="en-US" b="1" dirty="0" smtClean="0">
                <a:solidFill>
                  <a:schemeClr val="accent2"/>
                </a:solidFill>
              </a:rPr>
              <a:t>={1-&gt;2, 2-&gt;3, 3-&gt;4};</a:t>
            </a:r>
          </a:p>
          <a:p>
            <a:pPr>
              <a:buNone/>
            </a:pPr>
            <a:r>
              <a:rPr lang="en-US" b="1" dirty="0" smtClean="0">
                <a:solidFill>
                  <a:schemeClr val="accent2"/>
                </a:solidFill>
              </a:rPr>
              <a:t>B</a:t>
            </a:r>
            <a:r>
              <a:rPr lang="en-US" b="1" baseline="-25000" dirty="0" smtClean="0">
                <a:solidFill>
                  <a:schemeClr val="accent2"/>
                </a:solidFill>
              </a:rPr>
              <a:t>2-3 </a:t>
            </a:r>
            <a:r>
              <a:rPr lang="en-US" b="1" dirty="0" smtClean="0">
                <a:solidFill>
                  <a:schemeClr val="accent2"/>
                </a:solidFill>
              </a:rPr>
              <a:t>={2-&gt;3, 3-&gt;4, 4-&gt;5};</a:t>
            </a:r>
          </a:p>
          <a:p>
            <a:pPr>
              <a:buNone/>
            </a:pPr>
            <a:r>
              <a:rPr lang="en-US" b="1" dirty="0" smtClean="0">
                <a:solidFill>
                  <a:schemeClr val="accent2"/>
                </a:solidFill>
              </a:rPr>
              <a:t>B</a:t>
            </a:r>
            <a:r>
              <a:rPr lang="en-US" b="1" baseline="-25000" dirty="0" smtClean="0">
                <a:solidFill>
                  <a:schemeClr val="accent2"/>
                </a:solidFill>
              </a:rPr>
              <a:t>3-3</a:t>
            </a:r>
            <a:r>
              <a:rPr lang="en-US" b="1" dirty="0" smtClean="0">
                <a:solidFill>
                  <a:schemeClr val="accent2"/>
                </a:solidFill>
              </a:rPr>
              <a:t> ={3-&gt;4, 4-&gt;5, 5-&gt;6};</a:t>
            </a:r>
          </a:p>
          <a:p>
            <a:pPr>
              <a:buNone/>
            </a:pPr>
            <a:endParaRPr lang="en-US" dirty="0" smtClean="0"/>
          </a:p>
          <a:p>
            <a:pPr>
              <a:buNone/>
            </a:pPr>
            <a:endParaRPr lang="en-US" dirty="0"/>
          </a:p>
        </p:txBody>
      </p:sp>
      <p:cxnSp>
        <p:nvCxnSpPr>
          <p:cNvPr id="7" name="Straight Arrow Connector 6"/>
          <p:cNvCxnSpPr/>
          <p:nvPr/>
        </p:nvCxnSpPr>
        <p:spPr>
          <a:xfrm>
            <a:off x="3786182" y="3929066"/>
            <a:ext cx="2000264" cy="1428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786050" y="4500570"/>
            <a:ext cx="2928958" cy="857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57884" y="5286388"/>
            <a:ext cx="1452129" cy="369332"/>
          </a:xfrm>
          <a:prstGeom prst="rect">
            <a:avLst/>
          </a:prstGeom>
          <a:noFill/>
        </p:spPr>
        <p:txBody>
          <a:bodyPr wrap="none" rtlCol="0">
            <a:spAutoFit/>
          </a:bodyPr>
          <a:lstStyle/>
          <a:p>
            <a:r>
              <a:rPr lang="en-US" dirty="0" smtClean="0"/>
              <a:t>Line Segment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UNEETH-RP\Documents\Bluetooth Folder\IMG_20210426_194447.jpg"/>
          <p:cNvPicPr>
            <a:picLocks noChangeAspect="1" noChangeArrowheads="1"/>
          </p:cNvPicPr>
          <p:nvPr/>
        </p:nvPicPr>
        <p:blipFill>
          <a:blip r:embed="rId2" cstate="print"/>
          <a:srcRect/>
          <a:stretch>
            <a:fillRect/>
          </a:stretch>
        </p:blipFill>
        <p:spPr bwMode="auto">
          <a:xfrm>
            <a:off x="0" y="285728"/>
            <a:ext cx="9144000" cy="6357981"/>
          </a:xfrm>
          <a:prstGeom prst="rect">
            <a:avLst/>
          </a:prstGeom>
          <a:noFill/>
        </p:spPr>
      </p:pic>
      <p:pic>
        <p:nvPicPr>
          <p:cNvPr id="5" name="Picture 4"/>
          <p:cNvPicPr>
            <a:picLocks noChangeAspect="1" noChangeArrowheads="1"/>
          </p:cNvPicPr>
          <p:nvPr/>
        </p:nvPicPr>
        <p:blipFill>
          <a:blip r:embed="rId3"/>
          <a:srcRect/>
          <a:stretch>
            <a:fillRect/>
          </a:stretch>
        </p:blipFill>
        <p:spPr bwMode="auto">
          <a:xfrm>
            <a:off x="-6143700" y="1071546"/>
            <a:ext cx="6679786" cy="20717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571472" y="1340439"/>
            <a:ext cx="8234558" cy="5088957"/>
          </a:xfrm>
          <a:prstGeom prst="rect">
            <a:avLst/>
          </a:prstGeom>
          <a:noFill/>
          <a:ln w="9525">
            <a:noFill/>
            <a:miter lim="800000"/>
            <a:headEnd/>
            <a:tailEnd/>
          </a:ln>
          <a:effectLst/>
        </p:spPr>
      </p:pic>
      <p:sp>
        <p:nvSpPr>
          <p:cNvPr id="5" name="TextBox 4"/>
          <p:cNvSpPr txBox="1"/>
          <p:nvPr/>
        </p:nvSpPr>
        <p:spPr>
          <a:xfrm>
            <a:off x="642910" y="285728"/>
            <a:ext cx="7858180" cy="1384995"/>
          </a:xfrm>
          <a:prstGeom prst="rect">
            <a:avLst/>
          </a:prstGeom>
          <a:noFill/>
        </p:spPr>
        <p:txBody>
          <a:bodyPr wrap="square" rtlCol="0">
            <a:spAutoFit/>
          </a:bodyPr>
          <a:lstStyle/>
          <a:p>
            <a:r>
              <a:rPr lang="en-US" sz="2400" dirty="0" smtClean="0"/>
              <a:t>Blending function for n=3, d=3 subintervals of the range of u </a:t>
            </a:r>
          </a:p>
          <a:p>
            <a:r>
              <a:rPr lang="en-US" sz="2400" dirty="0" smtClean="0"/>
              <a:t>Where u ={ 0,1,2,3,4,5,6} // knot values ( segments )</a:t>
            </a:r>
          </a:p>
          <a:p>
            <a:endParaRPr lang="en-US" dirty="0" smtClean="0"/>
          </a:p>
          <a:p>
            <a:endParaRPr lang="en-I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srcRect/>
          <a:stretch>
            <a:fillRect/>
          </a:stretch>
        </p:blipFill>
        <p:spPr bwMode="auto">
          <a:xfrm>
            <a:off x="488022" y="714356"/>
            <a:ext cx="7845536" cy="5214974"/>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buNone/>
            </a:pPr>
            <a:r>
              <a:rPr lang="en-US" dirty="0" smtClean="0"/>
              <a:t>Properties of B-</a:t>
            </a:r>
            <a:r>
              <a:rPr lang="en-US" dirty="0" err="1" smtClean="0"/>
              <a:t>Spline</a:t>
            </a:r>
            <a:r>
              <a:rPr lang="en-US" dirty="0" smtClean="0"/>
              <a:t> curve</a:t>
            </a:r>
          </a:p>
          <a:p>
            <a:r>
              <a:rPr lang="en-IN" sz="2400" dirty="0" smtClean="0"/>
              <a:t>The degree of B-</a:t>
            </a:r>
            <a:r>
              <a:rPr lang="en-IN" sz="2400" dirty="0" err="1" smtClean="0"/>
              <a:t>spline</a:t>
            </a:r>
            <a:r>
              <a:rPr lang="en-IN" sz="2400" dirty="0" smtClean="0"/>
              <a:t> polynomial is </a:t>
            </a:r>
            <a:r>
              <a:rPr lang="en-IN" sz="2400" b="1" dirty="0" smtClean="0"/>
              <a:t>independent</a:t>
            </a:r>
            <a:r>
              <a:rPr lang="en-IN" sz="2400" dirty="0" smtClean="0"/>
              <a:t> on the number of vertices of defining polygon.</a:t>
            </a:r>
          </a:p>
          <a:p>
            <a:r>
              <a:rPr lang="en-IN" sz="2400" dirty="0" smtClean="0"/>
              <a:t>B-</a:t>
            </a:r>
            <a:r>
              <a:rPr lang="en-IN" sz="2400" dirty="0" err="1" smtClean="0"/>
              <a:t>spline</a:t>
            </a:r>
            <a:r>
              <a:rPr lang="en-IN" sz="2400" dirty="0" smtClean="0"/>
              <a:t> allows the </a:t>
            </a:r>
            <a:r>
              <a:rPr lang="en-IN" sz="2400" b="1" dirty="0" smtClean="0"/>
              <a:t>local control </a:t>
            </a:r>
            <a:r>
              <a:rPr lang="en-IN" sz="2400" dirty="0" smtClean="0"/>
              <a:t>over the curve surface because each vertex affects the shape of a curve only over a range of parameter values.</a:t>
            </a:r>
          </a:p>
          <a:p>
            <a:r>
              <a:rPr lang="en-US" sz="2400" dirty="0" smtClean="0"/>
              <a:t>The curve can be used to define both closed and open curves</a:t>
            </a:r>
          </a:p>
          <a:p>
            <a:r>
              <a:rPr lang="en-US" sz="2400" dirty="0" smtClean="0"/>
              <a:t>Each blending function is defined over </a:t>
            </a:r>
            <a:r>
              <a:rPr lang="en-US" sz="2400" b="1" dirty="0" smtClean="0"/>
              <a:t>d</a:t>
            </a:r>
            <a:r>
              <a:rPr lang="en-US" sz="2400" dirty="0" smtClean="0"/>
              <a:t> subintervals of the total range of </a:t>
            </a:r>
            <a:r>
              <a:rPr lang="en-US" sz="2400" b="1" dirty="0" smtClean="0"/>
              <a:t>u</a:t>
            </a:r>
            <a:r>
              <a:rPr lang="en-US" sz="2400" dirty="0" smtClean="0"/>
              <a:t> starting at knot value </a:t>
            </a:r>
            <a:r>
              <a:rPr lang="en-US" sz="2400" b="1" dirty="0" err="1" smtClean="0"/>
              <a:t>u</a:t>
            </a:r>
            <a:r>
              <a:rPr lang="en-US" sz="1600" b="1" dirty="0" err="1" smtClean="0"/>
              <a:t>k</a:t>
            </a:r>
            <a:endParaRPr lang="en-IN" sz="2400" dirty="0" smtClean="0"/>
          </a:p>
          <a:p>
            <a:r>
              <a:rPr lang="en-US" sz="2400" dirty="0" smtClean="0"/>
              <a:t>Each section of the </a:t>
            </a:r>
            <a:r>
              <a:rPr lang="en-US" sz="2400" dirty="0" err="1" smtClean="0"/>
              <a:t>spline</a:t>
            </a:r>
            <a:r>
              <a:rPr lang="en-US" sz="2400" dirty="0" smtClean="0"/>
              <a:t> curve ( between two successive knot values) is influenced by </a:t>
            </a:r>
            <a:r>
              <a:rPr lang="en-US" sz="2400" b="1" dirty="0" smtClean="0"/>
              <a:t>d</a:t>
            </a:r>
            <a:r>
              <a:rPr lang="en-US" sz="2400" dirty="0" smtClean="0"/>
              <a:t> control points</a:t>
            </a:r>
          </a:p>
          <a:p>
            <a:r>
              <a:rPr lang="en-US" sz="2400" dirty="0" smtClean="0"/>
              <a:t>Any one control point can affect the shape of at most </a:t>
            </a:r>
            <a:r>
              <a:rPr lang="en-US" sz="2400" b="1" dirty="0" smtClean="0"/>
              <a:t>d</a:t>
            </a:r>
            <a:r>
              <a:rPr lang="en-US" sz="2400" dirty="0" smtClean="0"/>
              <a:t> curve sections.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descr="Image result for periodic b spline curve"/>
          <p:cNvPicPr>
            <a:picLocks noChangeAspect="1" noChangeArrowheads="1"/>
          </p:cNvPicPr>
          <p:nvPr/>
        </p:nvPicPr>
        <p:blipFill>
          <a:blip r:embed="rId2"/>
          <a:srcRect/>
          <a:stretch>
            <a:fillRect/>
          </a:stretch>
        </p:blipFill>
        <p:spPr bwMode="auto">
          <a:xfrm>
            <a:off x="1643042" y="785794"/>
            <a:ext cx="4810125" cy="3228975"/>
          </a:xfrm>
          <a:prstGeom prst="rect">
            <a:avLst/>
          </a:prstGeom>
          <a:noFill/>
        </p:spPr>
      </p:pic>
      <p:sp>
        <p:nvSpPr>
          <p:cNvPr id="5" name="TextBox 4"/>
          <p:cNvSpPr txBox="1"/>
          <p:nvPr/>
        </p:nvSpPr>
        <p:spPr>
          <a:xfrm>
            <a:off x="2357422" y="4572008"/>
            <a:ext cx="4228722" cy="461665"/>
          </a:xfrm>
          <a:prstGeom prst="rect">
            <a:avLst/>
          </a:prstGeom>
          <a:noFill/>
        </p:spPr>
        <p:txBody>
          <a:bodyPr wrap="none" rtlCol="0">
            <a:spAutoFit/>
          </a:bodyPr>
          <a:lstStyle/>
          <a:p>
            <a:r>
              <a:rPr lang="en-US" sz="2400" b="1" dirty="0" smtClean="0"/>
              <a:t>Closed, Periodic B-</a:t>
            </a:r>
            <a:r>
              <a:rPr lang="en-US" sz="2400" b="1" dirty="0" err="1" smtClean="0"/>
              <a:t>Spline</a:t>
            </a:r>
            <a:r>
              <a:rPr lang="en-US" sz="2400" b="1" dirty="0" smtClean="0"/>
              <a:t> curves</a:t>
            </a:r>
            <a:endParaRPr lang="en-IN" sz="2400"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20" y="285728"/>
            <a:ext cx="8215370" cy="4247317"/>
          </a:xfrm>
          <a:prstGeom prst="rect">
            <a:avLst/>
          </a:prstGeom>
        </p:spPr>
        <p:txBody>
          <a:bodyPr wrap="square">
            <a:spAutoFit/>
          </a:bodyPr>
          <a:lstStyle/>
          <a:p>
            <a:endParaRPr lang="en-IN" dirty="0" smtClean="0"/>
          </a:p>
          <a:p>
            <a:r>
              <a:rPr lang="en-IN" sz="2800" dirty="0" smtClean="0"/>
              <a:t>Classes of knot vectors</a:t>
            </a:r>
          </a:p>
          <a:p>
            <a:endParaRPr lang="en-IN" sz="2800" dirty="0" smtClean="0"/>
          </a:p>
          <a:p>
            <a:r>
              <a:rPr lang="en-IN" sz="2800" dirty="0" smtClean="0"/>
              <a:t>• Uniform </a:t>
            </a:r>
          </a:p>
          <a:p>
            <a:r>
              <a:rPr lang="en-IN" sz="2800" dirty="0" smtClean="0"/>
              <a:t>– Spacing between knot values is constant</a:t>
            </a:r>
          </a:p>
          <a:p>
            <a:r>
              <a:rPr lang="en-IN" sz="2800" dirty="0" smtClean="0"/>
              <a:t>		 </a:t>
            </a:r>
            <a:r>
              <a:rPr lang="en-IN" sz="2800" dirty="0" err="1" smtClean="0"/>
              <a:t>Eg</a:t>
            </a:r>
            <a:r>
              <a:rPr lang="en-IN" sz="2800" dirty="0" smtClean="0"/>
              <a:t> (0,1,2,3,4,5,6,7)</a:t>
            </a:r>
          </a:p>
          <a:p>
            <a:r>
              <a:rPr lang="en-IN" sz="2800" dirty="0" smtClean="0"/>
              <a:t>		      (0 0.25 0.5 0.75 1.0)  </a:t>
            </a:r>
          </a:p>
          <a:p>
            <a:r>
              <a:rPr lang="en-IN" sz="2800" dirty="0" smtClean="0"/>
              <a:t>• Non-uniform</a:t>
            </a:r>
          </a:p>
          <a:p>
            <a:r>
              <a:rPr lang="en-IN" sz="2800" dirty="0" smtClean="0"/>
              <a:t>– Spacing between knot values is non-constant</a:t>
            </a:r>
          </a:p>
          <a:p>
            <a:r>
              <a:rPr lang="en-IN" sz="2800" dirty="0" smtClean="0"/>
              <a:t>		</a:t>
            </a:r>
            <a:r>
              <a:rPr lang="en-IN" sz="2800" dirty="0" err="1" smtClean="0"/>
              <a:t>Eg</a:t>
            </a:r>
            <a:r>
              <a:rPr lang="en-IN" sz="2800" dirty="0" smtClean="0"/>
              <a:t> (01,3,4,7,8,22)</a:t>
            </a:r>
            <a:endParaRPr lang="en-IN"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ractals"/>
          <p:cNvPicPr>
            <a:picLocks noChangeAspect="1" noChangeArrowheads="1"/>
          </p:cNvPicPr>
          <p:nvPr/>
        </p:nvPicPr>
        <p:blipFill>
          <a:blip r:embed="rId2"/>
          <a:srcRect/>
          <a:stretch>
            <a:fillRect/>
          </a:stretch>
        </p:blipFill>
        <p:spPr bwMode="auto">
          <a:xfrm>
            <a:off x="142844" y="214290"/>
            <a:ext cx="3357587" cy="2714644"/>
          </a:xfrm>
          <a:prstGeom prst="rect">
            <a:avLst/>
          </a:prstGeom>
          <a:noFill/>
        </p:spPr>
      </p:pic>
      <p:pic>
        <p:nvPicPr>
          <p:cNvPr id="6148" name="Picture 4" descr="http://graphics.cs.illinois.edu/sites/default/files/rtqjs.jpg?1309190506"/>
          <p:cNvPicPr>
            <a:picLocks noChangeAspect="1" noChangeArrowheads="1"/>
          </p:cNvPicPr>
          <p:nvPr/>
        </p:nvPicPr>
        <p:blipFill>
          <a:blip r:embed="rId3"/>
          <a:srcRect/>
          <a:stretch>
            <a:fillRect/>
          </a:stretch>
        </p:blipFill>
        <p:spPr bwMode="auto">
          <a:xfrm>
            <a:off x="3714745" y="1571612"/>
            <a:ext cx="2571768" cy="3124201"/>
          </a:xfrm>
          <a:prstGeom prst="rect">
            <a:avLst/>
          </a:prstGeom>
          <a:noFill/>
        </p:spPr>
      </p:pic>
      <p:pic>
        <p:nvPicPr>
          <p:cNvPr id="6150" name="Picture 6" descr="https://upload.wikimedia.org/wikipedia/commons/f/f4/FRACTAL-3d-FLOWER.jpg"/>
          <p:cNvPicPr>
            <a:picLocks noChangeAspect="1" noChangeArrowheads="1"/>
          </p:cNvPicPr>
          <p:nvPr/>
        </p:nvPicPr>
        <p:blipFill>
          <a:blip r:embed="rId4"/>
          <a:srcRect/>
          <a:stretch>
            <a:fillRect/>
          </a:stretch>
        </p:blipFill>
        <p:spPr bwMode="auto">
          <a:xfrm>
            <a:off x="285720" y="4214818"/>
            <a:ext cx="3214710" cy="2411033"/>
          </a:xfrm>
          <a:prstGeom prst="rect">
            <a:avLst/>
          </a:prstGeom>
          <a:noFill/>
        </p:spPr>
      </p:pic>
      <p:pic>
        <p:nvPicPr>
          <p:cNvPr id="6152" name="Picture 8" descr="http://bentrubewriter.files.wordpress.com/2013/07/fc_226_4_tightres_00500.jpg"/>
          <p:cNvPicPr>
            <a:picLocks noChangeAspect="1" noChangeArrowheads="1"/>
          </p:cNvPicPr>
          <p:nvPr/>
        </p:nvPicPr>
        <p:blipFill>
          <a:blip r:embed="rId5" cstate="print"/>
          <a:srcRect/>
          <a:stretch>
            <a:fillRect/>
          </a:stretch>
        </p:blipFill>
        <p:spPr bwMode="auto">
          <a:xfrm>
            <a:off x="6429387" y="214290"/>
            <a:ext cx="2473829" cy="3286148"/>
          </a:xfrm>
          <a:prstGeom prst="rect">
            <a:avLst/>
          </a:prstGeom>
          <a:noFill/>
        </p:spPr>
      </p:pic>
      <p:pic>
        <p:nvPicPr>
          <p:cNvPr id="6154" name="Picture 10" descr="https://encrypted-tbn1.gstatic.com/images?q=tbn:ANd9GcS1JoYoYBV5bJ00TZIzjCJWp-I4ZFz5ZBN9Ccvrtfq4cq7nW2PQnA"/>
          <p:cNvPicPr>
            <a:picLocks noChangeAspect="1" noChangeArrowheads="1"/>
          </p:cNvPicPr>
          <p:nvPr/>
        </p:nvPicPr>
        <p:blipFill>
          <a:blip r:embed="rId6"/>
          <a:srcRect/>
          <a:stretch>
            <a:fillRect/>
          </a:stretch>
        </p:blipFill>
        <p:spPr bwMode="auto">
          <a:xfrm>
            <a:off x="6434935" y="4143380"/>
            <a:ext cx="2588793" cy="2357454"/>
          </a:xfrm>
          <a:prstGeom prst="rect">
            <a:avLst/>
          </a:prstGeom>
          <a:noFill/>
        </p:spPr>
      </p:pic>
      <p:sp>
        <p:nvSpPr>
          <p:cNvPr id="9" name="TextBox 8"/>
          <p:cNvSpPr txBox="1"/>
          <p:nvPr/>
        </p:nvSpPr>
        <p:spPr>
          <a:xfrm>
            <a:off x="4071934" y="5214950"/>
            <a:ext cx="2064027" cy="646331"/>
          </a:xfrm>
          <a:prstGeom prst="rect">
            <a:avLst/>
          </a:prstGeom>
          <a:noFill/>
        </p:spPr>
        <p:txBody>
          <a:bodyPr wrap="none" rtlCol="0">
            <a:spAutoFit/>
          </a:bodyPr>
          <a:lstStyle/>
          <a:p>
            <a:r>
              <a:rPr lang="en-US" sz="3600" b="1" i="1" dirty="0" smtClean="0">
                <a:solidFill>
                  <a:schemeClr val="accent2"/>
                </a:solidFill>
              </a:rPr>
              <a:t>FRACTALS</a:t>
            </a:r>
            <a:endParaRPr lang="en-IN" sz="3600" b="1" i="1"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852"/>
            <a:ext cx="8229600" cy="5983311"/>
          </a:xfrm>
        </p:spPr>
        <p:txBody>
          <a:bodyPr>
            <a:normAutofit/>
          </a:bodyPr>
          <a:lstStyle/>
          <a:p>
            <a:pPr>
              <a:buNone/>
            </a:pPr>
            <a:r>
              <a:rPr lang="en-IN" b="1" dirty="0" smtClean="0"/>
              <a:t>What are Fractals?</a:t>
            </a:r>
          </a:p>
          <a:p>
            <a:pPr>
              <a:buNone/>
            </a:pPr>
            <a:r>
              <a:rPr lang="en-IN" sz="2400" dirty="0" smtClean="0"/>
              <a:t>Fractals are very complex pictures generated by a computer from a single formula. </a:t>
            </a:r>
          </a:p>
          <a:p>
            <a:pPr>
              <a:buNone/>
            </a:pPr>
            <a:r>
              <a:rPr lang="en-IN" sz="2400" dirty="0" smtClean="0"/>
              <a:t>They are created using iterations.</a:t>
            </a:r>
          </a:p>
          <a:p>
            <a:pPr>
              <a:buNone/>
            </a:pPr>
            <a:r>
              <a:rPr lang="en-IN" sz="2400" dirty="0" smtClean="0"/>
              <a:t> This means one formula is repeated with slightly different values over and over again, taking into account the results from the previous iteration.</a:t>
            </a:r>
          </a:p>
          <a:p>
            <a:pPr>
              <a:buNone/>
            </a:pPr>
            <a:r>
              <a:rPr lang="en-IN" sz="2400" dirty="0" smtClean="0"/>
              <a:t>Fractals are used in many areas in the field </a:t>
            </a:r>
          </a:p>
          <a:p>
            <a:pPr>
              <a:buNone/>
            </a:pPr>
            <a:r>
              <a:rPr lang="en-IN" sz="2400" b="1" dirty="0" smtClean="0"/>
              <a:t>Astronomy</a:t>
            </a:r>
            <a:r>
              <a:rPr lang="en-IN" sz="2400" dirty="0" smtClean="0"/>
              <a:t> − For analyzing galaxies, rings of Saturn, etc.</a:t>
            </a:r>
          </a:p>
          <a:p>
            <a:pPr>
              <a:buNone/>
            </a:pPr>
            <a:r>
              <a:rPr lang="en-IN" sz="2400" b="1" dirty="0" smtClean="0"/>
              <a:t>Biology/Chemistry</a:t>
            </a:r>
            <a:r>
              <a:rPr lang="en-IN" sz="2400" dirty="0" smtClean="0"/>
              <a:t> − For depicting bacteria cultures, Chemical reactions, human anatomy, molecules, plants,</a:t>
            </a:r>
          </a:p>
          <a:p>
            <a:pPr>
              <a:buNone/>
            </a:pPr>
            <a:r>
              <a:rPr lang="en-IN" sz="2400" b="1" dirty="0" smtClean="0"/>
              <a:t>Others</a:t>
            </a:r>
            <a:r>
              <a:rPr lang="en-IN" sz="2400" dirty="0" smtClean="0"/>
              <a:t> − For depicting clouds, coastline and borderlines, data compression, diffusion, special effect, etc.</a:t>
            </a:r>
          </a:p>
          <a:p>
            <a:pPr>
              <a:buNone/>
            </a:pPr>
            <a:endParaRPr lang="en-IN" sz="2400" dirty="0" smtClean="0"/>
          </a:p>
          <a:p>
            <a:pPr>
              <a:buNone/>
            </a:pP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20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20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20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357166"/>
            <a:ext cx="8229600" cy="6000791"/>
          </a:xfrm>
        </p:spPr>
        <p:txBody>
          <a:bodyPr>
            <a:normAutofit/>
          </a:bodyPr>
          <a:lstStyle/>
          <a:p>
            <a:pPr>
              <a:buNone/>
            </a:pPr>
            <a:r>
              <a:rPr lang="en-IN" sz="2400" b="1" dirty="0">
                <a:solidFill>
                  <a:schemeClr val="accent2"/>
                </a:solidFill>
              </a:rPr>
              <a:t>Polygon Tables</a:t>
            </a:r>
          </a:p>
          <a:p>
            <a:pPr>
              <a:buNone/>
            </a:pPr>
            <a:r>
              <a:rPr lang="en-IN" sz="2200" dirty="0" smtClean="0"/>
              <a:t>The polygon surface </a:t>
            </a:r>
            <a:r>
              <a:rPr lang="en-IN" sz="2200" dirty="0"/>
              <a:t>is specified by the set of vertex coordinates and associated attributes</a:t>
            </a:r>
            <a:r>
              <a:rPr lang="en-IN" sz="2200" dirty="0" smtClean="0"/>
              <a:t>.</a:t>
            </a:r>
          </a:p>
          <a:p>
            <a:pPr>
              <a:buNone/>
            </a:pPr>
            <a:r>
              <a:rPr lang="en-IN" sz="2200" dirty="0" smtClean="0"/>
              <a:t>Polygon data tables can be organized into two groups: </a:t>
            </a:r>
            <a:r>
              <a:rPr lang="en-IN" sz="2200" i="1" dirty="0" smtClean="0">
                <a:solidFill>
                  <a:schemeClr val="accent2"/>
                </a:solidFill>
              </a:rPr>
              <a:t>Geometric tables and attribute tables</a:t>
            </a:r>
          </a:p>
          <a:p>
            <a:pPr>
              <a:buNone/>
            </a:pPr>
            <a:r>
              <a:rPr lang="en-IN" sz="2200" dirty="0" smtClean="0"/>
              <a:t> Geometric table contain vertex coordinates , and attribute table includes the texture characteristics of object.</a:t>
            </a:r>
          </a:p>
          <a:p>
            <a:pPr>
              <a:buNone/>
            </a:pPr>
            <a:endParaRPr lang="en-US" sz="2400" dirty="0"/>
          </a:p>
          <a:p>
            <a:pPr>
              <a:buNone/>
            </a:pPr>
            <a:endParaRPr lang="en-IN" sz="2200" dirty="0" smtClean="0"/>
          </a:p>
          <a:p>
            <a:pPr>
              <a:buNone/>
            </a:pPr>
            <a:endParaRPr lang="en-IN" dirty="0"/>
          </a:p>
        </p:txBody>
      </p:sp>
      <p:pic>
        <p:nvPicPr>
          <p:cNvPr id="2050" name="Picture 2" descr="Polygon Table"/>
          <p:cNvPicPr>
            <a:picLocks noChangeAspect="1" noChangeArrowheads="1"/>
          </p:cNvPicPr>
          <p:nvPr/>
        </p:nvPicPr>
        <p:blipFill>
          <a:blip r:embed="rId2"/>
          <a:srcRect/>
          <a:stretch>
            <a:fillRect/>
          </a:stretch>
        </p:blipFill>
        <p:spPr bwMode="auto">
          <a:xfrm>
            <a:off x="928662" y="3429000"/>
            <a:ext cx="7167569" cy="3214686"/>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500174"/>
            <a:ext cx="8229600" cy="4525963"/>
          </a:xfrm>
        </p:spPr>
        <p:txBody>
          <a:bodyPr/>
          <a:lstStyle/>
          <a:p>
            <a:pPr>
              <a:buNone/>
            </a:pPr>
            <a:r>
              <a:rPr lang="en-US" dirty="0" smtClean="0"/>
              <a:t>Fractal objects has two basic characteristics</a:t>
            </a:r>
          </a:p>
          <a:p>
            <a:r>
              <a:rPr lang="en-US" sz="2800" dirty="0" smtClean="0"/>
              <a:t>Self Similarity between object parts and overall features of the object.</a:t>
            </a:r>
          </a:p>
          <a:p>
            <a:r>
              <a:rPr lang="en-IN" sz="2800" dirty="0" smtClean="0"/>
              <a:t>Another key characteristic of a fractal is its dimension.</a:t>
            </a:r>
          </a:p>
          <a:p>
            <a:endParaRPr lang="en-US" sz="2800" dirty="0" smtClean="0"/>
          </a:p>
          <a:p>
            <a:pPr>
              <a:buNone/>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lstStyle/>
          <a:p>
            <a:pPr>
              <a:buNone/>
            </a:pPr>
            <a:r>
              <a:rPr lang="en-IN" dirty="0" smtClean="0"/>
              <a:t>Generation of Fractals</a:t>
            </a:r>
          </a:p>
          <a:p>
            <a:pPr>
              <a:buNone/>
            </a:pPr>
            <a:r>
              <a:rPr lang="en-IN" sz="2400" dirty="0" smtClean="0"/>
              <a:t>Fractals can be generated by repeating the same shape over and over again as shown in the following figure.</a:t>
            </a:r>
          </a:p>
          <a:p>
            <a:pPr marL="457200" indent="-457200">
              <a:buAutoNum type="alphaLcParenBoth"/>
            </a:pPr>
            <a:r>
              <a:rPr lang="en-IN" sz="2400" dirty="0" smtClean="0"/>
              <a:t>shows an equilateral triangle.</a:t>
            </a:r>
          </a:p>
          <a:p>
            <a:pPr marL="457200" indent="-457200">
              <a:buAutoNum type="alphaLcParenBoth"/>
            </a:pPr>
            <a:r>
              <a:rPr lang="en-IN" sz="2400" dirty="0" smtClean="0"/>
              <a:t>we can see that the triangle is repeated to create a star-like shape. </a:t>
            </a:r>
          </a:p>
          <a:p>
            <a:pPr marL="457200" indent="-457200">
              <a:buAutoNum type="alphaLcParenBoth"/>
            </a:pPr>
            <a:r>
              <a:rPr lang="en-IN" sz="2400" dirty="0" smtClean="0"/>
              <a:t>we can see that the star shape in figure (b) is repeated again and again to create a new shape.</a:t>
            </a:r>
            <a:endParaRPr lang="en-IN" sz="2400" dirty="0"/>
          </a:p>
        </p:txBody>
      </p:sp>
      <p:pic>
        <p:nvPicPr>
          <p:cNvPr id="3074" name="Picture 2" descr="Generation of Fractals"/>
          <p:cNvPicPr>
            <a:picLocks noChangeAspect="1" noChangeArrowheads="1"/>
          </p:cNvPicPr>
          <p:nvPr/>
        </p:nvPicPr>
        <p:blipFill>
          <a:blip r:embed="rId2"/>
          <a:srcRect/>
          <a:stretch>
            <a:fillRect/>
          </a:stretch>
        </p:blipFill>
        <p:spPr bwMode="auto">
          <a:xfrm>
            <a:off x="1214414" y="4071942"/>
            <a:ext cx="6248400" cy="18383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lstStyle/>
          <a:p>
            <a:pPr>
              <a:buNone/>
            </a:pPr>
            <a:r>
              <a:rPr lang="en-IN" dirty="0" smtClean="0"/>
              <a:t>Geometric Fractals</a:t>
            </a:r>
          </a:p>
          <a:p>
            <a:pPr>
              <a:buNone/>
            </a:pPr>
            <a:r>
              <a:rPr lang="en-IN" sz="2400" dirty="0" smtClean="0"/>
              <a:t>Geometric fractals deal with shapes found in nature that have non-integer or fractal dimensions.</a:t>
            </a:r>
          </a:p>
          <a:p>
            <a:pPr>
              <a:buNone/>
            </a:pPr>
            <a:r>
              <a:rPr lang="en-IN" sz="2400" dirty="0" smtClean="0"/>
              <a:t>we start with a given geometric shape, called the </a:t>
            </a:r>
            <a:r>
              <a:rPr lang="en-IN" sz="2400" b="1" dirty="0" smtClean="0"/>
              <a:t>initiator</a:t>
            </a:r>
            <a:r>
              <a:rPr lang="en-IN" sz="2400" dirty="0" smtClean="0"/>
              <a:t>. Subparts of the initiator are then replaced with a pattern, called the </a:t>
            </a:r>
            <a:r>
              <a:rPr lang="en-IN" sz="2400" b="1" dirty="0" smtClean="0"/>
              <a:t>generator</a:t>
            </a:r>
            <a:r>
              <a:rPr lang="en-IN" sz="2400" dirty="0" smtClean="0"/>
              <a:t>.</a:t>
            </a:r>
            <a:endParaRPr lang="en-IN" sz="2400" dirty="0"/>
          </a:p>
        </p:txBody>
      </p:sp>
      <p:pic>
        <p:nvPicPr>
          <p:cNvPr id="70658" name="Picture 2" descr="Initiator and Generator Fractals"/>
          <p:cNvPicPr>
            <a:picLocks noChangeAspect="1" noChangeArrowheads="1"/>
          </p:cNvPicPr>
          <p:nvPr/>
        </p:nvPicPr>
        <p:blipFill>
          <a:blip r:embed="rId2"/>
          <a:srcRect/>
          <a:stretch>
            <a:fillRect/>
          </a:stretch>
        </p:blipFill>
        <p:spPr bwMode="auto">
          <a:xfrm>
            <a:off x="5143504" y="2428868"/>
            <a:ext cx="3786214" cy="1697497"/>
          </a:xfrm>
          <a:prstGeom prst="rect">
            <a:avLst/>
          </a:prstGeom>
          <a:noFill/>
        </p:spPr>
      </p:pic>
      <p:pic>
        <p:nvPicPr>
          <p:cNvPr id="70660" name="Picture 4" descr="Fractal Curve"/>
          <p:cNvPicPr>
            <a:picLocks noChangeAspect="1" noChangeArrowheads="1"/>
          </p:cNvPicPr>
          <p:nvPr/>
        </p:nvPicPr>
        <p:blipFill>
          <a:blip r:embed="rId3"/>
          <a:srcRect/>
          <a:stretch>
            <a:fillRect/>
          </a:stretch>
        </p:blipFill>
        <p:spPr bwMode="auto">
          <a:xfrm>
            <a:off x="500035" y="4161286"/>
            <a:ext cx="5072098" cy="1982357"/>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en-US" dirty="0" smtClean="0"/>
              <a:t>Classification of Fractals</a:t>
            </a:r>
          </a:p>
          <a:p>
            <a:pPr>
              <a:buNone/>
            </a:pPr>
            <a:r>
              <a:rPr lang="en-US" sz="2400" i="1" dirty="0" smtClean="0">
                <a:solidFill>
                  <a:srgbClr val="FF0000"/>
                </a:solidFill>
              </a:rPr>
              <a:t>Self-Similar fractals </a:t>
            </a:r>
            <a:r>
              <a:rPr lang="en-US" sz="2400" dirty="0" smtClean="0"/>
              <a:t>have parts that are </a:t>
            </a:r>
            <a:r>
              <a:rPr lang="en-US" sz="2400" dirty="0" smtClean="0">
                <a:solidFill>
                  <a:schemeClr val="accent2"/>
                </a:solidFill>
              </a:rPr>
              <a:t>scaled down versions of the entire objects</a:t>
            </a:r>
            <a:r>
              <a:rPr lang="en-US" sz="2400" dirty="0" smtClean="0"/>
              <a:t>. We construct the object subparts by applying a scaling parameter </a:t>
            </a:r>
            <a:r>
              <a:rPr lang="en-US" sz="2400" b="1" dirty="0" smtClean="0"/>
              <a:t>s</a:t>
            </a:r>
            <a:r>
              <a:rPr lang="en-US" sz="2400" dirty="0" smtClean="0"/>
              <a:t> to the overall shape.</a:t>
            </a:r>
          </a:p>
          <a:p>
            <a:pPr>
              <a:buNone/>
            </a:pPr>
            <a:r>
              <a:rPr lang="en-US" sz="2400" dirty="0" smtClean="0"/>
              <a:t>If we apply random variations to the scaled-down subparts, the fractal is said to be Statistically self-similar.</a:t>
            </a:r>
            <a:endParaRPr lang="en-IN" sz="2400" dirty="0" smtClean="0"/>
          </a:p>
          <a:p>
            <a:pPr>
              <a:buNone/>
            </a:pPr>
            <a:endParaRPr lang="en-US" sz="2400" dirty="0" smtClean="0">
              <a:solidFill>
                <a:srgbClr val="FF0000"/>
              </a:solidFill>
            </a:endParaRPr>
          </a:p>
          <a:p>
            <a:pPr>
              <a:buNone/>
            </a:pPr>
            <a:endParaRPr lang="en-US" sz="2400" dirty="0" smtClean="0">
              <a:solidFill>
                <a:srgbClr val="FF0000"/>
              </a:solidFill>
            </a:endParaRPr>
          </a:p>
          <a:p>
            <a:pPr>
              <a:buNone/>
            </a:pPr>
            <a:endParaRPr lang="en-US" sz="2400" dirty="0" smtClean="0">
              <a:solidFill>
                <a:srgbClr val="FF0000"/>
              </a:solidFill>
            </a:endParaRPr>
          </a:p>
          <a:p>
            <a:pPr>
              <a:buNone/>
            </a:pPr>
            <a:endParaRPr lang="en-US" sz="2400" dirty="0" smtClean="0">
              <a:solidFill>
                <a:srgbClr val="FF0000"/>
              </a:solidFill>
            </a:endParaRPr>
          </a:p>
          <a:p>
            <a:pPr>
              <a:buNone/>
            </a:pPr>
            <a:endParaRPr lang="en-US" sz="2400" dirty="0" smtClean="0">
              <a:solidFill>
                <a:srgbClr val="FF0000"/>
              </a:solidFill>
            </a:endParaRPr>
          </a:p>
          <a:p>
            <a:pPr>
              <a:buNone/>
            </a:pPr>
            <a:endParaRPr lang="en-US" sz="2400" dirty="0" smtClean="0">
              <a:solidFill>
                <a:srgbClr val="FF0000"/>
              </a:solidFill>
            </a:endParaRPr>
          </a:p>
          <a:p>
            <a:pPr>
              <a:buNone/>
            </a:pPr>
            <a:endParaRPr lang="en-US" sz="2400" dirty="0" smtClean="0">
              <a:solidFill>
                <a:srgbClr val="FF0000"/>
              </a:solidFill>
            </a:endParaRPr>
          </a:p>
          <a:p>
            <a:pPr>
              <a:buNone/>
            </a:pPr>
            <a:endParaRPr lang="en-US" sz="2400" dirty="0" smtClean="0">
              <a:solidFill>
                <a:srgbClr val="FF0000"/>
              </a:solidFill>
            </a:endParaRPr>
          </a:p>
        </p:txBody>
      </p:sp>
      <p:grpSp>
        <p:nvGrpSpPr>
          <p:cNvPr id="4" name="Group 3"/>
          <p:cNvGrpSpPr/>
          <p:nvPr/>
        </p:nvGrpSpPr>
        <p:grpSpPr>
          <a:xfrm>
            <a:off x="214282" y="3071810"/>
            <a:ext cx="5857948" cy="3133574"/>
            <a:chOff x="1000100" y="285728"/>
            <a:chExt cx="6496791" cy="3330519"/>
          </a:xfrm>
        </p:grpSpPr>
        <p:pic>
          <p:nvPicPr>
            <p:cNvPr id="5" name="Picture 6" descr="Image result for self similarity fractals"/>
            <p:cNvPicPr>
              <a:picLocks noChangeAspect="1" noChangeArrowheads="1"/>
            </p:cNvPicPr>
            <p:nvPr/>
          </p:nvPicPr>
          <p:blipFill>
            <a:blip r:embed="rId2"/>
            <a:srcRect/>
            <a:stretch>
              <a:fillRect/>
            </a:stretch>
          </p:blipFill>
          <p:spPr bwMode="auto">
            <a:xfrm>
              <a:off x="1000100" y="285728"/>
              <a:ext cx="1905000" cy="2657476"/>
            </a:xfrm>
            <a:prstGeom prst="rect">
              <a:avLst/>
            </a:prstGeom>
            <a:noFill/>
          </p:spPr>
        </p:pic>
        <p:sp>
          <p:nvSpPr>
            <p:cNvPr id="6" name="TextBox 5"/>
            <p:cNvSpPr txBox="1"/>
            <p:nvPr/>
          </p:nvSpPr>
          <p:spPr>
            <a:xfrm>
              <a:off x="3060047" y="3246915"/>
              <a:ext cx="1956433" cy="369332"/>
            </a:xfrm>
            <a:prstGeom prst="rect">
              <a:avLst/>
            </a:prstGeom>
            <a:noFill/>
          </p:spPr>
          <p:txBody>
            <a:bodyPr wrap="none" rtlCol="0">
              <a:spAutoFit/>
            </a:bodyPr>
            <a:lstStyle/>
            <a:p>
              <a:r>
                <a:rPr lang="en-US" dirty="0" smtClean="0"/>
                <a:t>Self Similar fractals</a:t>
              </a:r>
              <a:endParaRPr lang="en-IN" dirty="0"/>
            </a:p>
          </p:txBody>
        </p:sp>
        <p:pic>
          <p:nvPicPr>
            <p:cNvPr id="7" name="Picture 2" descr="Image result for self similarity fractals"/>
            <p:cNvPicPr>
              <a:picLocks noChangeAspect="1" noChangeArrowheads="1"/>
            </p:cNvPicPr>
            <p:nvPr/>
          </p:nvPicPr>
          <p:blipFill>
            <a:blip r:embed="rId3" cstate="print"/>
            <a:srcRect/>
            <a:stretch>
              <a:fillRect/>
            </a:stretch>
          </p:blipFill>
          <p:spPr bwMode="auto">
            <a:xfrm>
              <a:off x="4857752" y="428604"/>
              <a:ext cx="2639139" cy="2286016"/>
            </a:xfrm>
            <a:prstGeom prst="rect">
              <a:avLst/>
            </a:prstGeom>
            <a:noFill/>
          </p:spPr>
        </p:pic>
      </p:grpSp>
      <p:pic>
        <p:nvPicPr>
          <p:cNvPr id="8" name="Picture 4" descr="Image result for statistically self similar fractal"/>
          <p:cNvPicPr>
            <a:picLocks noChangeAspect="1" noChangeArrowheads="1"/>
          </p:cNvPicPr>
          <p:nvPr/>
        </p:nvPicPr>
        <p:blipFill>
          <a:blip r:embed="rId4"/>
          <a:srcRect/>
          <a:stretch>
            <a:fillRect/>
          </a:stretch>
        </p:blipFill>
        <p:spPr bwMode="auto">
          <a:xfrm>
            <a:off x="6357950" y="3571876"/>
            <a:ext cx="2786050" cy="1914437"/>
          </a:xfrm>
          <a:prstGeom prst="rect">
            <a:avLst/>
          </a:prstGeom>
          <a:noFill/>
        </p:spPr>
      </p:pic>
      <p:sp>
        <p:nvSpPr>
          <p:cNvPr id="9" name="TextBox 8"/>
          <p:cNvSpPr txBox="1"/>
          <p:nvPr/>
        </p:nvSpPr>
        <p:spPr>
          <a:xfrm>
            <a:off x="6357950" y="5715016"/>
            <a:ext cx="2761525" cy="369332"/>
          </a:xfrm>
          <a:prstGeom prst="rect">
            <a:avLst/>
          </a:prstGeom>
          <a:noFill/>
        </p:spPr>
        <p:txBody>
          <a:bodyPr wrap="none" rtlCol="0">
            <a:spAutoFit/>
          </a:bodyPr>
          <a:lstStyle/>
          <a:p>
            <a:r>
              <a:rPr lang="en-US" dirty="0" smtClean="0"/>
              <a:t>Self-statistically self-similar </a:t>
            </a:r>
            <a:endParaRPr lang="en-I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invariant fractal sets"/>
          <p:cNvPicPr>
            <a:picLocks noChangeAspect="1" noChangeArrowheads="1"/>
          </p:cNvPicPr>
          <p:nvPr/>
        </p:nvPicPr>
        <p:blipFill>
          <a:blip r:embed="rId2"/>
          <a:srcRect/>
          <a:stretch>
            <a:fillRect/>
          </a:stretch>
        </p:blipFill>
        <p:spPr bwMode="auto">
          <a:xfrm>
            <a:off x="4643438" y="3500438"/>
            <a:ext cx="3571900" cy="2689861"/>
          </a:xfrm>
          <a:prstGeom prst="rect">
            <a:avLst/>
          </a:prstGeom>
          <a:noFill/>
        </p:spPr>
      </p:pic>
      <p:sp>
        <p:nvSpPr>
          <p:cNvPr id="8" name="TextBox 7"/>
          <p:cNvSpPr txBox="1"/>
          <p:nvPr/>
        </p:nvSpPr>
        <p:spPr>
          <a:xfrm>
            <a:off x="5643570" y="6215082"/>
            <a:ext cx="1990738" cy="369332"/>
          </a:xfrm>
          <a:prstGeom prst="rect">
            <a:avLst/>
          </a:prstGeom>
          <a:noFill/>
        </p:spPr>
        <p:txBody>
          <a:bodyPr wrap="none" rtlCol="0">
            <a:spAutoFit/>
          </a:bodyPr>
          <a:lstStyle/>
          <a:p>
            <a:r>
              <a:rPr lang="en-US" dirty="0" smtClean="0"/>
              <a:t>Invariant fractal set</a:t>
            </a:r>
            <a:endParaRPr lang="en-IN" dirty="0"/>
          </a:p>
        </p:txBody>
      </p:sp>
      <p:sp>
        <p:nvSpPr>
          <p:cNvPr id="13" name="Rectangle 12"/>
          <p:cNvSpPr/>
          <p:nvPr/>
        </p:nvSpPr>
        <p:spPr>
          <a:xfrm>
            <a:off x="285720" y="285728"/>
            <a:ext cx="8572560" cy="3046988"/>
          </a:xfrm>
          <a:prstGeom prst="rect">
            <a:avLst/>
          </a:prstGeom>
        </p:spPr>
        <p:txBody>
          <a:bodyPr wrap="square">
            <a:spAutoFit/>
          </a:bodyPr>
          <a:lstStyle/>
          <a:p>
            <a:pPr>
              <a:buNone/>
            </a:pPr>
            <a:r>
              <a:rPr lang="en-US" sz="2400" dirty="0" smtClean="0">
                <a:solidFill>
                  <a:srgbClr val="FF0000"/>
                </a:solidFill>
              </a:rPr>
              <a:t>Self-affine fractals </a:t>
            </a:r>
            <a:r>
              <a:rPr lang="en-US" sz="2400" dirty="0" smtClean="0"/>
              <a:t>have parts that are with different scaling parameters </a:t>
            </a:r>
            <a:r>
              <a:rPr lang="en-US" sz="2400" dirty="0" err="1" smtClean="0"/>
              <a:t>Sx,Sy,Sz</a:t>
            </a:r>
            <a:r>
              <a:rPr lang="en-US" sz="2400" dirty="0" smtClean="0"/>
              <a:t> in different coordinate directions.</a:t>
            </a:r>
          </a:p>
          <a:p>
            <a:pPr>
              <a:buNone/>
            </a:pPr>
            <a:r>
              <a:rPr lang="en-US" sz="2400" dirty="0" smtClean="0"/>
              <a:t>Then random variations  helps to obtain statistically self affine fractals. Ex: Terrain, Water, Clouds.</a:t>
            </a:r>
          </a:p>
          <a:p>
            <a:pPr>
              <a:buNone/>
            </a:pPr>
            <a:endParaRPr lang="en-US" sz="2400" dirty="0" smtClean="0"/>
          </a:p>
          <a:p>
            <a:pPr>
              <a:buNone/>
            </a:pPr>
            <a:r>
              <a:rPr lang="en-US" sz="2400" dirty="0" err="1" smtClean="0">
                <a:solidFill>
                  <a:srgbClr val="FF0000"/>
                </a:solidFill>
              </a:rPr>
              <a:t>Invarient</a:t>
            </a:r>
            <a:r>
              <a:rPr lang="en-US" sz="2400" dirty="0" smtClean="0">
                <a:solidFill>
                  <a:srgbClr val="FF0000"/>
                </a:solidFill>
              </a:rPr>
              <a:t> Fractal </a:t>
            </a:r>
            <a:r>
              <a:rPr lang="en-US" sz="2400" dirty="0" smtClean="0"/>
              <a:t>sets are formed with non-linear transformations. This class of fractals include self-squaring fractals, such as the </a:t>
            </a:r>
            <a:r>
              <a:rPr lang="en-US" sz="2400" dirty="0" err="1" smtClean="0"/>
              <a:t>mandelbrot</a:t>
            </a:r>
            <a:r>
              <a:rPr lang="en-US" sz="2400" dirty="0" smtClean="0"/>
              <a:t> set.</a:t>
            </a:r>
          </a:p>
        </p:txBody>
      </p:sp>
      <p:pic>
        <p:nvPicPr>
          <p:cNvPr id="2058" name="Picture 10" descr="Drop Of Water, Condensation, Fractal, Pattern, Water"/>
          <p:cNvPicPr>
            <a:picLocks noChangeAspect="1" noChangeArrowheads="1"/>
          </p:cNvPicPr>
          <p:nvPr/>
        </p:nvPicPr>
        <p:blipFill>
          <a:blip r:embed="rId3"/>
          <a:srcRect/>
          <a:stretch>
            <a:fillRect/>
          </a:stretch>
        </p:blipFill>
        <p:spPr bwMode="auto">
          <a:xfrm>
            <a:off x="357158" y="3500438"/>
            <a:ext cx="3619526" cy="2714644"/>
          </a:xfrm>
          <a:prstGeom prst="rect">
            <a:avLst/>
          </a:prstGeom>
          <a:noFill/>
        </p:spPr>
      </p:pic>
      <p:sp>
        <p:nvSpPr>
          <p:cNvPr id="17" name="TextBox 16"/>
          <p:cNvSpPr txBox="1"/>
          <p:nvPr/>
        </p:nvSpPr>
        <p:spPr>
          <a:xfrm>
            <a:off x="1357290" y="6286520"/>
            <a:ext cx="1782924" cy="369332"/>
          </a:xfrm>
          <a:prstGeom prst="rect">
            <a:avLst/>
          </a:prstGeom>
          <a:noFill/>
        </p:spPr>
        <p:txBody>
          <a:bodyPr wrap="none" rtlCol="0">
            <a:spAutoFit/>
          </a:bodyPr>
          <a:lstStyle/>
          <a:p>
            <a:r>
              <a:rPr lang="en-US" dirty="0" smtClean="0"/>
              <a:t>Self-affine fractal</a:t>
            </a:r>
            <a:endParaRPr lang="en-I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571481"/>
            <a:ext cx="8429684" cy="5929353"/>
          </a:xfrm>
        </p:spPr>
        <p:txBody>
          <a:bodyPr>
            <a:normAutofit fontScale="92500" lnSpcReduction="10000"/>
          </a:bodyPr>
          <a:lstStyle/>
          <a:p>
            <a:pPr>
              <a:buNone/>
            </a:pPr>
            <a:r>
              <a:rPr lang="en-US" b="1" dirty="0" smtClean="0"/>
              <a:t>Illumination and shading</a:t>
            </a:r>
          </a:p>
          <a:p>
            <a:pPr>
              <a:buNone/>
            </a:pPr>
            <a:endParaRPr lang="en-US" b="1" dirty="0" smtClean="0"/>
          </a:p>
          <a:p>
            <a:pPr>
              <a:buNone/>
            </a:pPr>
            <a:r>
              <a:rPr lang="en-US" sz="2600" dirty="0" smtClean="0"/>
              <a:t>Here we learn how to shade surfaces based on the position, orientation and </a:t>
            </a:r>
            <a:r>
              <a:rPr lang="en-US" sz="2600" dirty="0" smtClean="0">
                <a:solidFill>
                  <a:schemeClr val="accent2"/>
                </a:solidFill>
              </a:rPr>
              <a:t>characteristics of the surfaces </a:t>
            </a:r>
            <a:r>
              <a:rPr lang="en-US" sz="2600" dirty="0" smtClean="0"/>
              <a:t>and the </a:t>
            </a:r>
            <a:r>
              <a:rPr lang="en-US" sz="2600" dirty="0" smtClean="0">
                <a:solidFill>
                  <a:schemeClr val="accent2"/>
                </a:solidFill>
              </a:rPr>
              <a:t>light illuminating </a:t>
            </a:r>
            <a:r>
              <a:rPr lang="en-US" sz="2600" dirty="0" smtClean="0"/>
              <a:t>them.</a:t>
            </a:r>
          </a:p>
          <a:p>
            <a:pPr>
              <a:buNone/>
            </a:pPr>
            <a:r>
              <a:rPr lang="en-US" sz="2600" dirty="0" smtClean="0"/>
              <a:t>We have different illumination models that express the factors determining a surface’s color at a given point.</a:t>
            </a:r>
          </a:p>
          <a:p>
            <a:pPr>
              <a:buNone/>
            </a:pPr>
            <a:r>
              <a:rPr lang="en-US" sz="2600" dirty="0" smtClean="0"/>
              <a:t>Illumination model also called as </a:t>
            </a:r>
            <a:r>
              <a:rPr lang="en-US" sz="2600" b="1" i="1" dirty="0" smtClean="0">
                <a:solidFill>
                  <a:schemeClr val="accent2"/>
                </a:solidFill>
              </a:rPr>
              <a:t>lighting model </a:t>
            </a:r>
            <a:r>
              <a:rPr lang="en-US" sz="2600" dirty="0" smtClean="0"/>
              <a:t>or </a:t>
            </a:r>
            <a:r>
              <a:rPr lang="en-US" sz="2600" b="1" i="1" dirty="0" smtClean="0">
                <a:solidFill>
                  <a:schemeClr val="accent2"/>
                </a:solidFill>
              </a:rPr>
              <a:t>shading models</a:t>
            </a:r>
            <a:r>
              <a:rPr lang="en-US" sz="2600" dirty="0" smtClean="0"/>
              <a:t>.</a:t>
            </a:r>
          </a:p>
          <a:p>
            <a:pPr>
              <a:buNone/>
            </a:pPr>
            <a:r>
              <a:rPr lang="en-US" sz="2600" dirty="0" smtClean="0"/>
              <a:t>The shading model is the one which basically determines when illumination model is applied and what arguments it will receive.</a:t>
            </a:r>
          </a:p>
          <a:p>
            <a:pPr>
              <a:buNone/>
            </a:pPr>
            <a:r>
              <a:rPr lang="en-US" sz="2600" dirty="0" smtClean="0"/>
              <a:t>Ex: some shading model invoke an illumination model for every pixel in the image, where others invoke only some pixels, and shade the remaining pixels. </a:t>
            </a:r>
            <a:endParaRPr lang="en-IN" sz="2600" dirty="0"/>
          </a:p>
        </p:txBody>
      </p:sp>
      <p:sp>
        <p:nvSpPr>
          <p:cNvPr id="14338" name="AutoShape 2" descr="Image result for diffused light mean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340" name="AutoShape 4" descr="Image result for diffused light mean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214290"/>
            <a:ext cx="8472518" cy="5768997"/>
          </a:xfrm>
        </p:spPr>
        <p:txBody>
          <a:bodyPr/>
          <a:lstStyle/>
          <a:p>
            <a:pPr>
              <a:buNone/>
            </a:pPr>
            <a:r>
              <a:rPr lang="en-US" dirty="0" smtClean="0"/>
              <a:t>Illumination models</a:t>
            </a:r>
          </a:p>
          <a:p>
            <a:pPr>
              <a:buNone/>
            </a:pPr>
            <a:r>
              <a:rPr lang="en-US" sz="2000" i="1" dirty="0" smtClean="0"/>
              <a:t>It’s a mathematical model that determines the interaction of light with objects.</a:t>
            </a:r>
            <a:endParaRPr lang="en-IN" sz="2000" i="1" dirty="0" smtClean="0"/>
          </a:p>
          <a:p>
            <a:pPr>
              <a:buNone/>
            </a:pPr>
            <a:r>
              <a:rPr lang="en-US" sz="2800" b="1" dirty="0" smtClean="0">
                <a:solidFill>
                  <a:schemeClr val="accent2"/>
                </a:solidFill>
              </a:rPr>
              <a:t>1.Ambient light</a:t>
            </a:r>
          </a:p>
          <a:p>
            <a:pPr>
              <a:buNone/>
            </a:pPr>
            <a:r>
              <a:rPr lang="en-IN" sz="2400" dirty="0" smtClean="0"/>
              <a:t>It usually refers to natural </a:t>
            </a:r>
            <a:r>
              <a:rPr lang="en-IN" sz="2400" b="1" dirty="0" smtClean="0"/>
              <a:t>light</a:t>
            </a:r>
            <a:r>
              <a:rPr lang="en-IN" sz="2400" dirty="0" smtClean="0"/>
              <a:t>, either outdoors or coming through windows etc. It can also </a:t>
            </a:r>
            <a:r>
              <a:rPr lang="en-IN" sz="2400" b="1" dirty="0" smtClean="0"/>
              <a:t>mean </a:t>
            </a:r>
            <a:r>
              <a:rPr lang="en-IN" sz="2400" dirty="0" smtClean="0"/>
              <a:t>artificial </a:t>
            </a:r>
            <a:r>
              <a:rPr lang="en-IN" sz="2400" b="1" dirty="0" smtClean="0"/>
              <a:t>lights</a:t>
            </a:r>
            <a:r>
              <a:rPr lang="en-IN" sz="2400" dirty="0" smtClean="0"/>
              <a:t> such as normal room </a:t>
            </a:r>
            <a:r>
              <a:rPr lang="en-IN" sz="2400" b="1" dirty="0" smtClean="0"/>
              <a:t>lights</a:t>
            </a:r>
            <a:r>
              <a:rPr lang="en-IN" sz="2400" dirty="0" smtClean="0"/>
              <a:t>.</a:t>
            </a:r>
          </a:p>
          <a:p>
            <a:pPr>
              <a:buNone/>
            </a:pPr>
            <a:r>
              <a:rPr lang="en-US" sz="2400" dirty="0" smtClean="0"/>
              <a:t>				It can be expressed as I=</a:t>
            </a:r>
            <a:r>
              <a:rPr lang="en-US" sz="2400" dirty="0" err="1" smtClean="0"/>
              <a:t>I</a:t>
            </a:r>
            <a:r>
              <a:rPr lang="en-US" sz="1800" dirty="0" err="1" smtClean="0"/>
              <a:t>a</a:t>
            </a:r>
            <a:r>
              <a:rPr lang="en-US" sz="2400" dirty="0" err="1" smtClean="0"/>
              <a:t>K</a:t>
            </a:r>
            <a:r>
              <a:rPr lang="en-US" sz="1800" dirty="0" err="1" smtClean="0"/>
              <a:t>a</a:t>
            </a:r>
            <a:endParaRPr lang="en-US" sz="2400" dirty="0" smtClean="0"/>
          </a:p>
          <a:p>
            <a:pPr>
              <a:buNone/>
            </a:pPr>
            <a:r>
              <a:rPr lang="en-US" sz="1800" i="1" dirty="0" err="1" smtClean="0"/>
              <a:t>Ia</a:t>
            </a:r>
            <a:r>
              <a:rPr lang="en-US" sz="1800" i="1" dirty="0" smtClean="0"/>
              <a:t> is the intensity of the ambient light, ka is the amount of ambient light reflected from an objects surface. I represent the resulting intensity.</a:t>
            </a:r>
          </a:p>
        </p:txBody>
      </p:sp>
      <p:pic>
        <p:nvPicPr>
          <p:cNvPr id="4" name="Picture 3" descr="sphere.jpg"/>
          <p:cNvPicPr/>
          <p:nvPr/>
        </p:nvPicPr>
        <p:blipFill>
          <a:blip r:embed="rId2" cstate="print"/>
          <a:stretch>
            <a:fillRect/>
          </a:stretch>
        </p:blipFill>
        <p:spPr>
          <a:xfrm>
            <a:off x="428596" y="3929066"/>
            <a:ext cx="3143272" cy="2714644"/>
          </a:xfrm>
          <a:prstGeom prst="rect">
            <a:avLst/>
          </a:prstGeom>
        </p:spPr>
      </p:pic>
      <p:sp>
        <p:nvSpPr>
          <p:cNvPr id="6" name="TextBox 5"/>
          <p:cNvSpPr txBox="1"/>
          <p:nvPr/>
        </p:nvSpPr>
        <p:spPr>
          <a:xfrm>
            <a:off x="3786182" y="4000504"/>
            <a:ext cx="4929222" cy="646331"/>
          </a:xfrm>
          <a:prstGeom prst="rect">
            <a:avLst/>
          </a:prstGeom>
          <a:noFill/>
        </p:spPr>
        <p:txBody>
          <a:bodyPr wrap="square" rtlCol="0">
            <a:spAutoFit/>
          </a:bodyPr>
          <a:lstStyle/>
          <a:p>
            <a:r>
              <a:rPr lang="en-US" dirty="0" smtClean="0"/>
              <a:t>K</a:t>
            </a:r>
            <a:r>
              <a:rPr lang="en-US" sz="1400" dirty="0" smtClean="0"/>
              <a:t>a</a:t>
            </a:r>
            <a:r>
              <a:rPr lang="en-US" dirty="0" smtClean="0"/>
              <a:t>, The ambient reflection coefficient ranges from 0 to 1 .(It’s a material property)</a:t>
            </a:r>
            <a:endParaRPr lang="en-IN" dirty="0"/>
          </a:p>
        </p:txBody>
      </p:sp>
      <p:sp>
        <p:nvSpPr>
          <p:cNvPr id="13314" name="AutoShape 2" descr="Image result for diffused light mean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5842" name="Picture 2" descr="Image result for ambient light illumination model"/>
          <p:cNvPicPr>
            <a:picLocks noChangeAspect="1" noChangeArrowheads="1"/>
          </p:cNvPicPr>
          <p:nvPr/>
        </p:nvPicPr>
        <p:blipFill>
          <a:blip r:embed="rId3"/>
          <a:srcRect/>
          <a:stretch>
            <a:fillRect/>
          </a:stretch>
        </p:blipFill>
        <p:spPr bwMode="auto">
          <a:xfrm>
            <a:off x="4429124" y="4714884"/>
            <a:ext cx="3600450" cy="1809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5842"/>
                                        </p:tgtEl>
                                        <p:attrNameLst>
                                          <p:attrName>style.visibility</p:attrName>
                                        </p:attrNameLst>
                                      </p:cBhvr>
                                      <p:to>
                                        <p:strVal val="visible"/>
                                      </p:to>
                                    </p:set>
                                    <p:anim calcmode="lin" valueType="num">
                                      <p:cBhvr additive="base">
                                        <p:cTn id="35" dur="500" fill="hold"/>
                                        <p:tgtEl>
                                          <p:spTgt spid="35842"/>
                                        </p:tgtEl>
                                        <p:attrNameLst>
                                          <p:attrName>ppt_x</p:attrName>
                                        </p:attrNameLst>
                                      </p:cBhvr>
                                      <p:tavLst>
                                        <p:tav tm="0">
                                          <p:val>
                                            <p:strVal val="#ppt_x"/>
                                          </p:val>
                                        </p:tav>
                                        <p:tav tm="100000">
                                          <p:val>
                                            <p:strVal val="#ppt_x"/>
                                          </p:val>
                                        </p:tav>
                                      </p:tavLst>
                                    </p:anim>
                                    <p:anim calcmode="lin" valueType="num">
                                      <p:cBhvr additive="base">
                                        <p:cTn id="36" dur="500" fill="hold"/>
                                        <p:tgtEl>
                                          <p:spTgt spid="358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s://upload.wikimedia.org/wikipedia/commons/b/bd/Lambert2.gif"/>
          <p:cNvPicPr>
            <a:picLocks noChangeAspect="1" noChangeArrowheads="1"/>
          </p:cNvPicPr>
          <p:nvPr/>
        </p:nvPicPr>
        <p:blipFill>
          <a:blip r:embed="rId2"/>
          <a:srcRect/>
          <a:stretch>
            <a:fillRect/>
          </a:stretch>
        </p:blipFill>
        <p:spPr bwMode="auto">
          <a:xfrm>
            <a:off x="1357290" y="285728"/>
            <a:ext cx="4214842" cy="3155166"/>
          </a:xfrm>
          <a:prstGeom prst="rect">
            <a:avLst/>
          </a:prstGeom>
          <a:noFill/>
        </p:spPr>
      </p:pic>
      <p:pic>
        <p:nvPicPr>
          <p:cNvPr id="34818" name="Picture 2" descr="Image result for ambient light illumination model"/>
          <p:cNvPicPr>
            <a:picLocks noChangeAspect="1" noChangeArrowheads="1"/>
          </p:cNvPicPr>
          <p:nvPr/>
        </p:nvPicPr>
        <p:blipFill>
          <a:blip r:embed="rId3"/>
          <a:srcRect/>
          <a:stretch>
            <a:fillRect/>
          </a:stretch>
        </p:blipFill>
        <p:spPr bwMode="auto">
          <a:xfrm>
            <a:off x="285720" y="3857628"/>
            <a:ext cx="5757267" cy="2643206"/>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9"/>
            <a:ext cx="8229600" cy="2286016"/>
          </a:xfrm>
        </p:spPr>
        <p:txBody>
          <a:bodyPr/>
          <a:lstStyle/>
          <a:p>
            <a:pPr>
              <a:buNone/>
            </a:pPr>
            <a:r>
              <a:rPr lang="en-IN" sz="2800" b="1" dirty="0" smtClean="0">
                <a:solidFill>
                  <a:schemeClr val="accent2"/>
                </a:solidFill>
              </a:rPr>
              <a:t>2.Diffuse reflection</a:t>
            </a:r>
            <a:r>
              <a:rPr lang="en-IN" dirty="0" smtClean="0">
                <a:solidFill>
                  <a:schemeClr val="accent2"/>
                </a:solidFill>
              </a:rPr>
              <a:t> </a:t>
            </a:r>
          </a:p>
          <a:p>
            <a:pPr>
              <a:buNone/>
            </a:pPr>
            <a:r>
              <a:rPr lang="en-IN" sz="2000" i="1" dirty="0" smtClean="0"/>
              <a:t>It is the </a:t>
            </a:r>
            <a:r>
              <a:rPr lang="en-IN" sz="2000" b="1" i="1" dirty="0" smtClean="0"/>
              <a:t>reflection</a:t>
            </a:r>
            <a:r>
              <a:rPr lang="en-IN" sz="2000" i="1" dirty="0" smtClean="0"/>
              <a:t> of light from a surface, such that an incident ray is </a:t>
            </a:r>
            <a:r>
              <a:rPr lang="en-IN" sz="2000" b="1" i="1" dirty="0" smtClean="0"/>
              <a:t>reflected</a:t>
            </a:r>
            <a:r>
              <a:rPr lang="en-IN" sz="2000" i="1" dirty="0" smtClean="0"/>
              <a:t> at many angles rather than at just one angle as in the case of </a:t>
            </a:r>
            <a:r>
              <a:rPr lang="en-IN" sz="2000" i="1" dirty="0" err="1" smtClean="0"/>
              <a:t>specular</a:t>
            </a:r>
            <a:r>
              <a:rPr lang="en-IN" sz="2000" i="1" dirty="0" smtClean="0"/>
              <a:t> </a:t>
            </a:r>
            <a:r>
              <a:rPr lang="en-IN" sz="2000" b="1" i="1" dirty="0" smtClean="0"/>
              <a:t>reflection</a:t>
            </a:r>
            <a:r>
              <a:rPr lang="en-IN" sz="2000" i="1" dirty="0" smtClean="0"/>
              <a:t>.</a:t>
            </a:r>
          </a:p>
          <a:p>
            <a:pPr>
              <a:buNone/>
            </a:pPr>
            <a:r>
              <a:rPr lang="en-US" sz="2000" i="1" dirty="0" smtClean="0"/>
              <a:t>Now consider illuminating an object by a point light source.</a:t>
            </a:r>
          </a:p>
        </p:txBody>
      </p:sp>
      <p:sp>
        <p:nvSpPr>
          <p:cNvPr id="67586" name="AutoShape 2" descr="Image result for diffuse reflec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 name="TextBox 4"/>
          <p:cNvSpPr txBox="1"/>
          <p:nvPr/>
        </p:nvSpPr>
        <p:spPr>
          <a:xfrm>
            <a:off x="285720" y="2143116"/>
            <a:ext cx="8572560" cy="4462760"/>
          </a:xfrm>
          <a:prstGeom prst="rect">
            <a:avLst/>
          </a:prstGeom>
          <a:noFill/>
        </p:spPr>
        <p:txBody>
          <a:bodyPr wrap="square" rtlCol="0">
            <a:spAutoFit/>
          </a:bodyPr>
          <a:lstStyle/>
          <a:p>
            <a:r>
              <a:rPr lang="en-US" sz="2000" b="1" dirty="0" smtClean="0">
                <a:solidFill>
                  <a:schemeClr val="accent2"/>
                </a:solidFill>
              </a:rPr>
              <a:t>2a. </a:t>
            </a:r>
            <a:r>
              <a:rPr lang="en-US" sz="2000" b="1" dirty="0" err="1" smtClean="0">
                <a:solidFill>
                  <a:schemeClr val="accent2"/>
                </a:solidFill>
              </a:rPr>
              <a:t>Lambertian</a:t>
            </a:r>
            <a:r>
              <a:rPr lang="en-US" sz="2000" b="1" dirty="0" smtClean="0">
                <a:solidFill>
                  <a:schemeClr val="accent2"/>
                </a:solidFill>
              </a:rPr>
              <a:t> reflection: </a:t>
            </a:r>
            <a:r>
              <a:rPr lang="en-US" sz="2000" dirty="0" smtClean="0"/>
              <a:t>Dull, matte surfaces. These surfaces appears equally bright from all viewing angles because reflect light with equal intensity in all directions.</a:t>
            </a:r>
          </a:p>
          <a:p>
            <a:endParaRPr lang="en-US" sz="2000" dirty="0" smtClean="0"/>
          </a:p>
          <a:p>
            <a:r>
              <a:rPr lang="en-US" sz="2000" dirty="0" smtClean="0"/>
              <a:t>According to this intensity(brightness) depends on the angle between the N and L to the light surface.</a:t>
            </a:r>
          </a:p>
          <a:p>
            <a:pPr algn="ctr"/>
            <a:r>
              <a:rPr lang="en-US" sz="2000" dirty="0" smtClean="0"/>
              <a:t>I=</a:t>
            </a:r>
            <a:r>
              <a:rPr lang="en-US" sz="2000" dirty="0" err="1" smtClean="0"/>
              <a:t>Ip</a:t>
            </a:r>
            <a:r>
              <a:rPr lang="en-US" sz="2000" dirty="0" smtClean="0"/>
              <a:t> </a:t>
            </a:r>
            <a:r>
              <a:rPr lang="en-US" sz="2000" dirty="0" err="1" smtClean="0"/>
              <a:t>Kd</a:t>
            </a:r>
            <a:r>
              <a:rPr lang="en-US" sz="2000" dirty="0" smtClean="0"/>
              <a:t> </a:t>
            </a:r>
            <a:r>
              <a:rPr lang="en-US" sz="2000" dirty="0" err="1" smtClean="0"/>
              <a:t>cos</a:t>
            </a:r>
            <a:r>
              <a:rPr lang="el-GR" sz="2000" dirty="0" smtClean="0"/>
              <a:t>θ</a:t>
            </a:r>
            <a:r>
              <a:rPr lang="en-US" sz="2000" dirty="0" smtClean="0"/>
              <a:t> </a:t>
            </a:r>
          </a:p>
          <a:p>
            <a:pPr algn="ctr"/>
            <a:endParaRPr lang="en-US" sz="2000" dirty="0" smtClean="0"/>
          </a:p>
          <a:p>
            <a:r>
              <a:rPr lang="en-US" sz="2000" dirty="0" err="1" smtClean="0"/>
              <a:t>Ip</a:t>
            </a:r>
            <a:r>
              <a:rPr lang="en-US" sz="2000" dirty="0" smtClean="0"/>
              <a:t> intensity of point light, </a:t>
            </a:r>
          </a:p>
          <a:p>
            <a:r>
              <a:rPr lang="en-US" sz="2000" dirty="0" err="1" smtClean="0"/>
              <a:t>Kd</a:t>
            </a:r>
            <a:r>
              <a:rPr lang="en-US" sz="2000" dirty="0" smtClean="0"/>
              <a:t> is the </a:t>
            </a:r>
            <a:r>
              <a:rPr lang="en-US" sz="2000" dirty="0" err="1" smtClean="0"/>
              <a:t>diffussed</a:t>
            </a:r>
            <a:r>
              <a:rPr lang="en-US" sz="2000" dirty="0" smtClean="0"/>
              <a:t> light coefficient (0 to 1) based on material.</a:t>
            </a:r>
          </a:p>
          <a:p>
            <a:r>
              <a:rPr lang="el-GR" sz="2000" dirty="0" smtClean="0"/>
              <a:t>Θ</a:t>
            </a:r>
            <a:r>
              <a:rPr lang="en-US" sz="2000" dirty="0" smtClean="0"/>
              <a:t> angle of distance.</a:t>
            </a:r>
          </a:p>
          <a:p>
            <a:r>
              <a:rPr lang="en-US" sz="2000" dirty="0" smtClean="0"/>
              <a:t>Illumination can be more improved by adding a ambient light</a:t>
            </a:r>
          </a:p>
          <a:p>
            <a:pPr algn="ctr"/>
            <a:r>
              <a:rPr lang="en-US" sz="2000" dirty="0" smtClean="0"/>
              <a:t>I=</a:t>
            </a:r>
            <a:r>
              <a:rPr lang="en-US" sz="2000" dirty="0" err="1" smtClean="0"/>
              <a:t>IaKa+Ip</a:t>
            </a:r>
            <a:r>
              <a:rPr lang="en-US" sz="2000" dirty="0" smtClean="0"/>
              <a:t> </a:t>
            </a:r>
            <a:r>
              <a:rPr lang="en-US" sz="2000" dirty="0" err="1" smtClean="0"/>
              <a:t>Kd</a:t>
            </a:r>
            <a:r>
              <a:rPr lang="en-US" sz="2000" dirty="0" smtClean="0"/>
              <a:t> </a:t>
            </a:r>
            <a:r>
              <a:rPr lang="en-US" sz="2000" dirty="0" err="1" smtClean="0"/>
              <a:t>cos</a:t>
            </a:r>
            <a:r>
              <a:rPr lang="el-GR" sz="2000" dirty="0" smtClean="0"/>
              <a:t>θ</a:t>
            </a:r>
            <a:r>
              <a:rPr lang="en-US" sz="2000" dirty="0" smtClean="0"/>
              <a:t> </a:t>
            </a:r>
          </a:p>
          <a:p>
            <a:endParaRPr lang="en-IN" sz="2400" dirty="0"/>
          </a:p>
        </p:txBody>
      </p:sp>
      <p:pic>
        <p:nvPicPr>
          <p:cNvPr id="67588" name="Picture 4"/>
          <p:cNvPicPr>
            <a:picLocks noChangeAspect="1" noChangeArrowheads="1"/>
          </p:cNvPicPr>
          <p:nvPr/>
        </p:nvPicPr>
        <p:blipFill>
          <a:blip r:embed="rId2"/>
          <a:srcRect/>
          <a:stretch>
            <a:fillRect/>
          </a:stretch>
        </p:blipFill>
        <p:spPr bwMode="auto">
          <a:xfrm>
            <a:off x="6838965" y="3786190"/>
            <a:ext cx="2305035" cy="2466975"/>
          </a:xfrm>
          <a:prstGeom prst="rect">
            <a:avLst/>
          </a:prstGeom>
          <a:noFill/>
          <a:ln w="9525">
            <a:noFill/>
            <a:miter lim="800000"/>
            <a:headEnd/>
            <a:tailEnd/>
          </a:ln>
          <a:effectLst/>
        </p:spPr>
      </p:pic>
      <p:grpSp>
        <p:nvGrpSpPr>
          <p:cNvPr id="12" name="Group 11"/>
          <p:cNvGrpSpPr/>
          <p:nvPr/>
        </p:nvGrpSpPr>
        <p:grpSpPr>
          <a:xfrm>
            <a:off x="3571868" y="4143380"/>
            <a:ext cx="2643206" cy="922200"/>
            <a:chOff x="3571868" y="4143380"/>
            <a:chExt cx="2643206" cy="922200"/>
          </a:xfrm>
        </p:grpSpPr>
        <p:sp>
          <p:nvSpPr>
            <p:cNvPr id="6" name="TextBox 5"/>
            <p:cNvSpPr txBox="1"/>
            <p:nvPr/>
          </p:nvSpPr>
          <p:spPr>
            <a:xfrm>
              <a:off x="4429124" y="4143380"/>
              <a:ext cx="285752" cy="400110"/>
            </a:xfrm>
            <a:prstGeom prst="rect">
              <a:avLst/>
            </a:prstGeom>
            <a:noFill/>
          </p:spPr>
          <p:txBody>
            <a:bodyPr wrap="square" rtlCol="0">
              <a:spAutoFit/>
            </a:bodyPr>
            <a:lstStyle/>
            <a:p>
              <a:r>
                <a:rPr lang="en-US" sz="2000" dirty="0" smtClean="0"/>
                <a:t>_</a:t>
              </a:r>
              <a:endParaRPr lang="en-IN" sz="2000" dirty="0"/>
            </a:p>
          </p:txBody>
        </p:sp>
        <p:sp>
          <p:nvSpPr>
            <p:cNvPr id="7" name="TextBox 6"/>
            <p:cNvSpPr txBox="1"/>
            <p:nvPr/>
          </p:nvSpPr>
          <p:spPr>
            <a:xfrm>
              <a:off x="4643438" y="4143380"/>
              <a:ext cx="571504" cy="400110"/>
            </a:xfrm>
            <a:prstGeom prst="rect">
              <a:avLst/>
            </a:prstGeom>
            <a:noFill/>
          </p:spPr>
          <p:txBody>
            <a:bodyPr wrap="square" rtlCol="0">
              <a:spAutoFit/>
            </a:bodyPr>
            <a:lstStyle/>
            <a:p>
              <a:r>
                <a:rPr lang="en-US" sz="2000" dirty="0" smtClean="0"/>
                <a:t>_</a:t>
              </a:r>
              <a:endParaRPr lang="en-IN" sz="2000" dirty="0"/>
            </a:p>
          </p:txBody>
        </p:sp>
        <p:sp>
          <p:nvSpPr>
            <p:cNvPr id="9" name="TextBox 8"/>
            <p:cNvSpPr txBox="1"/>
            <p:nvPr/>
          </p:nvSpPr>
          <p:spPr>
            <a:xfrm>
              <a:off x="3571868" y="4357694"/>
              <a:ext cx="2643206" cy="707886"/>
            </a:xfrm>
            <a:prstGeom prst="rect">
              <a:avLst/>
            </a:prstGeom>
            <a:noFill/>
          </p:spPr>
          <p:txBody>
            <a:bodyPr wrap="square" rtlCol="0">
              <a:spAutoFit/>
            </a:bodyPr>
            <a:lstStyle/>
            <a:p>
              <a:r>
                <a:rPr lang="en-US" sz="2000" dirty="0" smtClean="0"/>
                <a:t>I=</a:t>
              </a:r>
              <a:r>
                <a:rPr lang="en-US" sz="2000" dirty="0" err="1" smtClean="0"/>
                <a:t>IpKd</a:t>
              </a:r>
              <a:r>
                <a:rPr lang="en-US" sz="2000" dirty="0" smtClean="0"/>
                <a:t> ( N .L)</a:t>
              </a:r>
            </a:p>
            <a:p>
              <a:endParaRPr lang="en-IN"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7588"/>
                                        </p:tgtEl>
                                        <p:attrNameLst>
                                          <p:attrName>style.visibility</p:attrName>
                                        </p:attrNameLst>
                                      </p:cBhvr>
                                      <p:to>
                                        <p:strVal val="visible"/>
                                      </p:to>
                                    </p:set>
                                    <p:animEffect transition="in" filter="checkerboard(across)">
                                      <p:cBhvr>
                                        <p:cTn id="12" dur="500"/>
                                        <p:tgtEl>
                                          <p:spTgt spid="6758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checkerboard(across)">
                                      <p:cBhvr>
                                        <p:cTn id="20" dur="500"/>
                                        <p:tgtEl>
                                          <p:spTgt spid="5">
                                            <p:txEl>
                                              <p:pRg st="3" end="3"/>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checkerboard(across)">
                                      <p:cBhvr>
                                        <p:cTn id="23" dur="500"/>
                                        <p:tgtEl>
                                          <p:spTgt spid="5">
                                            <p:txEl>
                                              <p:pRg st="5" end="5"/>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checkerboard(across)">
                                      <p:cBhvr>
                                        <p:cTn id="26" dur="500"/>
                                        <p:tgtEl>
                                          <p:spTgt spid="5">
                                            <p:txEl>
                                              <p:pRg st="6" end="6"/>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checkerboard(across)">
                                      <p:cBhvr>
                                        <p:cTn id="29" dur="500"/>
                                        <p:tgtEl>
                                          <p:spTgt spid="5">
                                            <p:txEl>
                                              <p:pRg st="7" end="7"/>
                                            </p:txEl>
                                          </p:spTgt>
                                        </p:tgtEl>
                                      </p:cBhvr>
                                    </p:animEffect>
                                  </p:childTnLst>
                                </p:cTn>
                              </p:par>
                              <p:par>
                                <p:cTn id="30" presetID="5" presetClass="entr" presetSubtype="10" fill="hold" nodeType="with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checkerboard(across)">
                                      <p:cBhvr>
                                        <p:cTn id="32" dur="500"/>
                                        <p:tgtEl>
                                          <p:spTgt spid="5">
                                            <p:txEl>
                                              <p:pRg st="8" end="8"/>
                                            </p:txEl>
                                          </p:spTgt>
                                        </p:tgtEl>
                                      </p:cBhvr>
                                    </p:animEffect>
                                  </p:childTnLst>
                                </p:cTn>
                              </p:par>
                              <p:par>
                                <p:cTn id="33" presetID="5" presetClass="entr" presetSubtype="1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checkerboard(across)">
                                      <p:cBhvr>
                                        <p:cTn id="35" dur="500"/>
                                        <p:tgtEl>
                                          <p:spTgt spid="5">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amond(in)">
                                      <p:cBhvr>
                                        <p:cTn id="4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lstStyle/>
          <a:p>
            <a:pPr>
              <a:buNone/>
            </a:pPr>
            <a:r>
              <a:rPr lang="en-US" sz="2800" b="1" dirty="0" smtClean="0">
                <a:solidFill>
                  <a:schemeClr val="accent2"/>
                </a:solidFill>
              </a:rPr>
              <a:t>2b.Light source attenuation:</a:t>
            </a:r>
          </a:p>
          <a:p>
            <a:pPr>
              <a:buNone/>
            </a:pPr>
            <a:r>
              <a:rPr lang="en-US" sz="2400" dirty="0" smtClean="0"/>
              <a:t>This illumination model overcomes the disadvantage of </a:t>
            </a:r>
            <a:r>
              <a:rPr lang="en-US" sz="2400" dirty="0" err="1" smtClean="0"/>
              <a:t>Lambertian</a:t>
            </a:r>
            <a:r>
              <a:rPr lang="en-US" sz="2400" dirty="0" smtClean="0"/>
              <a:t> reflection which defines variation in the intensity of the surface with respect to distance of object and the light source.</a:t>
            </a:r>
          </a:p>
          <a:p>
            <a:pPr>
              <a:buNone/>
            </a:pPr>
            <a:r>
              <a:rPr lang="en-US" sz="2400" dirty="0" smtClean="0"/>
              <a:t>To calculate this intensity, it multiplies a factor called light source attenuation factor (</a:t>
            </a:r>
            <a:r>
              <a:rPr lang="en-US" sz="2400" dirty="0" err="1" smtClean="0"/>
              <a:t>fatt</a:t>
            </a:r>
            <a:r>
              <a:rPr lang="en-US" sz="2400" dirty="0" smtClean="0"/>
              <a:t>) to the existing illumination model.</a:t>
            </a:r>
          </a:p>
          <a:p>
            <a:pPr>
              <a:buNone/>
            </a:pPr>
            <a:endParaRPr lang="en-US" sz="2000" dirty="0" smtClean="0"/>
          </a:p>
          <a:p>
            <a:pPr>
              <a:buNone/>
            </a:pPr>
            <a:r>
              <a:rPr lang="en-US" sz="2000" dirty="0" smtClean="0"/>
              <a:t>Intensity is given by</a:t>
            </a:r>
          </a:p>
          <a:p>
            <a:pPr algn="ctr">
              <a:buNone/>
            </a:pPr>
            <a:r>
              <a:rPr lang="en-US" dirty="0" smtClean="0"/>
              <a:t>I=</a:t>
            </a:r>
            <a:r>
              <a:rPr lang="en-US" dirty="0" err="1" smtClean="0"/>
              <a:t>I</a:t>
            </a:r>
            <a:r>
              <a:rPr lang="en-US" sz="2000" dirty="0" err="1" smtClean="0"/>
              <a:t>a</a:t>
            </a:r>
            <a:r>
              <a:rPr lang="en-US" dirty="0" err="1" smtClean="0"/>
              <a:t>k</a:t>
            </a:r>
            <a:r>
              <a:rPr lang="en-US" sz="2000" dirty="0" err="1" smtClean="0"/>
              <a:t>a</a:t>
            </a:r>
            <a:r>
              <a:rPr lang="en-US" dirty="0" err="1" smtClean="0"/>
              <a:t>+f</a:t>
            </a:r>
            <a:r>
              <a:rPr lang="en-US" sz="2000" dirty="0" err="1" smtClean="0"/>
              <a:t>att</a:t>
            </a:r>
            <a:r>
              <a:rPr lang="en-US" sz="2000" dirty="0" smtClean="0"/>
              <a:t>*</a:t>
            </a:r>
            <a:r>
              <a:rPr lang="en-US" dirty="0" err="1" smtClean="0"/>
              <a:t>I</a:t>
            </a:r>
            <a:r>
              <a:rPr lang="en-US" sz="2000" dirty="0" err="1" smtClean="0"/>
              <a:t>p</a:t>
            </a:r>
            <a:r>
              <a:rPr lang="en-US" sz="2000" dirty="0" smtClean="0"/>
              <a:t>*</a:t>
            </a:r>
            <a:r>
              <a:rPr lang="en-US" dirty="0" err="1" smtClean="0"/>
              <a:t>K</a:t>
            </a:r>
            <a:r>
              <a:rPr lang="en-US" sz="2000" dirty="0" err="1" smtClean="0"/>
              <a:t>d</a:t>
            </a:r>
            <a:r>
              <a:rPr lang="en-US" dirty="0" smtClean="0"/>
              <a:t>(Cos</a:t>
            </a:r>
            <a:r>
              <a:rPr lang="el-GR" dirty="0" smtClean="0"/>
              <a:t>θ</a:t>
            </a:r>
            <a:r>
              <a:rPr lang="en-US" dirty="0" smtClean="0"/>
              <a:t>) </a:t>
            </a:r>
          </a:p>
          <a:p>
            <a:pPr>
              <a:buNone/>
            </a:pPr>
            <a:r>
              <a:rPr lang="en-IN" dirty="0" smtClean="0"/>
              <a:t>				</a:t>
            </a:r>
            <a:r>
              <a:rPr lang="en-IN" dirty="0" err="1" smtClean="0"/>
              <a:t>f</a:t>
            </a:r>
            <a:r>
              <a:rPr lang="en-IN" sz="2000" dirty="0" err="1" smtClean="0"/>
              <a:t>att</a:t>
            </a:r>
            <a:r>
              <a:rPr lang="en-IN" dirty="0" smtClean="0"/>
              <a:t>=1/ D</a:t>
            </a:r>
            <a:r>
              <a:rPr lang="en-IN" baseline="30000" dirty="0" smtClean="0"/>
              <a:t>2</a:t>
            </a:r>
            <a:r>
              <a:rPr lang="en-IN" baseline="-25000" dirty="0" smtClean="0"/>
              <a:t>L</a:t>
            </a:r>
            <a:endParaRPr lang="en-IN" dirty="0" smtClean="0"/>
          </a:p>
          <a:p>
            <a:pPr>
              <a:buNone/>
            </a:pPr>
            <a:r>
              <a:rPr lang="en-US" sz="2000" dirty="0" smtClean="0"/>
              <a:t>Where D</a:t>
            </a:r>
            <a:r>
              <a:rPr lang="en-US" sz="1600" dirty="0" smtClean="0"/>
              <a:t>L</a:t>
            </a:r>
            <a:r>
              <a:rPr lang="en-US" sz="2000" dirty="0" smtClean="0"/>
              <a:t> is distance from light source to the object</a:t>
            </a:r>
            <a:endParaRPr lang="en-I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normAutofit/>
          </a:bodyPr>
          <a:lstStyle/>
          <a:p>
            <a:pPr>
              <a:buNone/>
            </a:pPr>
            <a:r>
              <a:rPr lang="en-IN" sz="2400" dirty="0" smtClean="0"/>
              <a:t>As shown in the following figure, there are five vertices, from v</a:t>
            </a:r>
            <a:r>
              <a:rPr lang="en-IN" sz="2400" baseline="-25000" dirty="0" smtClean="0"/>
              <a:t>1</a:t>
            </a:r>
            <a:r>
              <a:rPr lang="en-IN" sz="2400" dirty="0" smtClean="0"/>
              <a:t> to v</a:t>
            </a:r>
            <a:r>
              <a:rPr lang="en-IN" sz="2400" baseline="-25000" dirty="0" smtClean="0"/>
              <a:t>5</a:t>
            </a:r>
            <a:r>
              <a:rPr lang="en-IN" sz="2400" dirty="0" smtClean="0"/>
              <a:t>.</a:t>
            </a:r>
          </a:p>
          <a:p>
            <a:r>
              <a:rPr lang="en-IN" sz="2400" dirty="0" smtClean="0"/>
              <a:t>Each vertex stores x, y, and z coordinate information which is represented in the table as v</a:t>
            </a:r>
            <a:r>
              <a:rPr lang="en-IN" sz="2400" baseline="-25000" dirty="0" smtClean="0"/>
              <a:t>1</a:t>
            </a:r>
            <a:r>
              <a:rPr lang="en-IN" sz="2400" dirty="0" smtClean="0"/>
              <a:t>: x</a:t>
            </a:r>
            <a:r>
              <a:rPr lang="en-IN" sz="2400" baseline="-25000" dirty="0" smtClean="0"/>
              <a:t>1</a:t>
            </a:r>
            <a:r>
              <a:rPr lang="en-IN" sz="2400" dirty="0" smtClean="0"/>
              <a:t>, y</a:t>
            </a:r>
            <a:r>
              <a:rPr lang="en-IN" sz="2400" baseline="-25000" dirty="0" smtClean="0"/>
              <a:t>1</a:t>
            </a:r>
            <a:r>
              <a:rPr lang="en-IN" sz="2400" dirty="0" smtClean="0"/>
              <a:t>, z</a:t>
            </a:r>
            <a:r>
              <a:rPr lang="en-IN" sz="2400" baseline="-25000" dirty="0" smtClean="0"/>
              <a:t>1</a:t>
            </a:r>
            <a:r>
              <a:rPr lang="en-IN" sz="2400" dirty="0" smtClean="0"/>
              <a:t>.</a:t>
            </a:r>
          </a:p>
          <a:p>
            <a:r>
              <a:rPr lang="en-IN" sz="2400" dirty="0" smtClean="0"/>
              <a:t>The Edge table is used to store the edge information of polygon. In the following figure, edge E</a:t>
            </a:r>
            <a:r>
              <a:rPr lang="en-IN" sz="2400" baseline="-25000" dirty="0" smtClean="0"/>
              <a:t>1</a:t>
            </a:r>
            <a:r>
              <a:rPr lang="en-IN" sz="2400" dirty="0" smtClean="0"/>
              <a:t> lies between vertex v</a:t>
            </a:r>
            <a:r>
              <a:rPr lang="en-IN" sz="2400" baseline="-25000" dirty="0" smtClean="0"/>
              <a:t>1</a:t>
            </a:r>
            <a:r>
              <a:rPr lang="en-IN" sz="2400" dirty="0" smtClean="0"/>
              <a:t> and v</a:t>
            </a:r>
            <a:r>
              <a:rPr lang="en-IN" sz="2400" baseline="-25000" dirty="0" smtClean="0"/>
              <a:t>2</a:t>
            </a:r>
            <a:r>
              <a:rPr lang="en-IN" sz="2400" dirty="0" smtClean="0"/>
              <a:t> which is represented in the table as E</a:t>
            </a:r>
            <a:r>
              <a:rPr lang="en-IN" sz="2400" baseline="-25000" dirty="0" smtClean="0"/>
              <a:t>1</a:t>
            </a:r>
            <a:r>
              <a:rPr lang="en-IN" sz="2400" dirty="0" smtClean="0"/>
              <a:t>: v</a:t>
            </a:r>
            <a:r>
              <a:rPr lang="en-IN" sz="2400" baseline="-25000" dirty="0" smtClean="0"/>
              <a:t>1</a:t>
            </a:r>
            <a:r>
              <a:rPr lang="en-IN" sz="2400" dirty="0" smtClean="0"/>
              <a:t>, v</a:t>
            </a:r>
            <a:r>
              <a:rPr lang="en-IN" sz="2400" baseline="-25000" dirty="0" smtClean="0"/>
              <a:t>2</a:t>
            </a:r>
            <a:r>
              <a:rPr lang="en-IN" sz="2400" dirty="0" smtClean="0"/>
              <a:t>.</a:t>
            </a:r>
          </a:p>
          <a:p>
            <a:r>
              <a:rPr lang="en-IN" sz="2400" dirty="0" smtClean="0"/>
              <a:t>Polygon surface table stores the number of surfaces present in the polygon. From the following figure, surface S</a:t>
            </a:r>
            <a:r>
              <a:rPr lang="en-IN" sz="2400" baseline="-25000" dirty="0" smtClean="0"/>
              <a:t>1</a:t>
            </a:r>
            <a:r>
              <a:rPr lang="en-IN" sz="2400" dirty="0" smtClean="0"/>
              <a:t> is covered by edges E</a:t>
            </a:r>
            <a:r>
              <a:rPr lang="en-IN" sz="2400" baseline="-25000" dirty="0" smtClean="0"/>
              <a:t>1</a:t>
            </a:r>
            <a:r>
              <a:rPr lang="en-IN" sz="2400" dirty="0" smtClean="0"/>
              <a:t>, E</a:t>
            </a:r>
            <a:r>
              <a:rPr lang="en-IN" sz="2400" baseline="-25000" dirty="0" smtClean="0"/>
              <a:t>2</a:t>
            </a:r>
            <a:r>
              <a:rPr lang="en-IN" sz="2400" dirty="0" smtClean="0"/>
              <a:t> and E</a:t>
            </a:r>
            <a:r>
              <a:rPr lang="en-IN" sz="2400" baseline="-25000" dirty="0" smtClean="0"/>
              <a:t>3</a:t>
            </a:r>
            <a:r>
              <a:rPr lang="en-IN" sz="2400" dirty="0" smtClean="0"/>
              <a:t> which can be represented in the polygon surface table as S</a:t>
            </a:r>
            <a:r>
              <a:rPr lang="en-IN" sz="2400" baseline="-25000" dirty="0" smtClean="0"/>
              <a:t>1</a:t>
            </a:r>
            <a:r>
              <a:rPr lang="en-IN" sz="2400" dirty="0" smtClean="0"/>
              <a:t>: E</a:t>
            </a:r>
            <a:r>
              <a:rPr lang="en-IN" sz="2400" baseline="-25000" dirty="0" smtClean="0"/>
              <a:t>1</a:t>
            </a:r>
            <a:r>
              <a:rPr lang="en-IN" sz="2400" dirty="0" smtClean="0"/>
              <a:t>, E</a:t>
            </a:r>
            <a:r>
              <a:rPr lang="en-IN" sz="2400" baseline="-25000" dirty="0" smtClean="0"/>
              <a:t>2</a:t>
            </a:r>
            <a:r>
              <a:rPr lang="en-IN" sz="2400" dirty="0" smtClean="0"/>
              <a:t>, and E</a:t>
            </a:r>
            <a:r>
              <a:rPr lang="en-IN" sz="2400" baseline="-25000" dirty="0" smtClean="0"/>
              <a:t>3</a:t>
            </a:r>
            <a:r>
              <a:rPr lang="en-IN" sz="2400" dirty="0" smtClean="0"/>
              <a:t>.</a:t>
            </a:r>
          </a:p>
          <a:p>
            <a:pPr>
              <a:buNone/>
            </a:pPr>
            <a:endParaRPr lang="en-I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929353"/>
          </a:xfrm>
        </p:spPr>
        <p:txBody>
          <a:bodyPr>
            <a:normAutofit fontScale="92500"/>
          </a:bodyPr>
          <a:lstStyle/>
          <a:p>
            <a:pPr>
              <a:buNone/>
            </a:pPr>
            <a:r>
              <a:rPr lang="en-US" sz="2800" dirty="0" smtClean="0">
                <a:solidFill>
                  <a:schemeClr val="accent2"/>
                </a:solidFill>
              </a:rPr>
              <a:t>2c. Colored light and surfaces:</a:t>
            </a:r>
          </a:p>
          <a:p>
            <a:pPr>
              <a:buNone/>
            </a:pPr>
            <a:r>
              <a:rPr lang="en-US" sz="2800" dirty="0" smtClean="0"/>
              <a:t>This illumination model is used to determine the intensity of the </a:t>
            </a:r>
            <a:r>
              <a:rPr lang="en-US" sz="2800" i="1" dirty="0" smtClean="0">
                <a:solidFill>
                  <a:schemeClr val="accent1"/>
                </a:solidFill>
              </a:rPr>
              <a:t>colored surface object </a:t>
            </a:r>
            <a:r>
              <a:rPr lang="en-US" sz="2800" dirty="0" smtClean="0"/>
              <a:t>and </a:t>
            </a:r>
            <a:r>
              <a:rPr lang="en-US" sz="2800" i="1" dirty="0" smtClean="0">
                <a:solidFill>
                  <a:schemeClr val="accent1"/>
                </a:solidFill>
              </a:rPr>
              <a:t>colored light </a:t>
            </a:r>
            <a:r>
              <a:rPr lang="en-US" sz="2800" dirty="0" smtClean="0"/>
              <a:t>is used for illumination.</a:t>
            </a:r>
          </a:p>
          <a:p>
            <a:pPr>
              <a:buNone/>
            </a:pPr>
            <a:r>
              <a:rPr lang="en-US" sz="2800" i="1" dirty="0" smtClean="0"/>
              <a:t>In this case the intensity of the surface depends on three components R G B intensity value of the object surface.</a:t>
            </a:r>
          </a:p>
          <a:p>
            <a:pPr algn="ctr">
              <a:buNone/>
            </a:pPr>
            <a:r>
              <a:rPr lang="en-US" sz="2800" dirty="0" smtClean="0"/>
              <a:t>I=I</a:t>
            </a:r>
            <a:r>
              <a:rPr lang="en-US" sz="1800" dirty="0" smtClean="0"/>
              <a:t>R </a:t>
            </a:r>
            <a:r>
              <a:rPr lang="en-US" sz="2800" dirty="0" smtClean="0"/>
              <a:t>+ I</a:t>
            </a:r>
            <a:r>
              <a:rPr lang="en-US" sz="1800" dirty="0" smtClean="0"/>
              <a:t>G</a:t>
            </a:r>
            <a:r>
              <a:rPr lang="en-US" sz="2800" dirty="0" smtClean="0"/>
              <a:t> + I</a:t>
            </a:r>
            <a:r>
              <a:rPr lang="en-US" sz="1800" dirty="0" smtClean="0"/>
              <a:t>B</a:t>
            </a:r>
          </a:p>
          <a:p>
            <a:pPr algn="ctr">
              <a:buNone/>
            </a:pPr>
            <a:r>
              <a:rPr lang="en-US" sz="2800" dirty="0" smtClean="0"/>
              <a:t>I</a:t>
            </a:r>
            <a:r>
              <a:rPr lang="en-US" sz="1800" dirty="0" smtClean="0"/>
              <a:t>R</a:t>
            </a:r>
            <a:r>
              <a:rPr lang="en-US" sz="2800" dirty="0" smtClean="0"/>
              <a:t>=</a:t>
            </a:r>
            <a:r>
              <a:rPr lang="en-US" sz="2800" dirty="0" err="1" smtClean="0"/>
              <a:t>I</a:t>
            </a:r>
            <a:r>
              <a:rPr lang="en-US" sz="1800" dirty="0" err="1" smtClean="0"/>
              <a:t>aR</a:t>
            </a:r>
            <a:r>
              <a:rPr lang="en-US" sz="2800" dirty="0" smtClean="0"/>
              <a:t> K</a:t>
            </a:r>
            <a:r>
              <a:rPr lang="en-US" sz="1800" dirty="0" smtClean="0"/>
              <a:t>a</a:t>
            </a:r>
            <a:r>
              <a:rPr lang="en-US" sz="2800" dirty="0" smtClean="0"/>
              <a:t> </a:t>
            </a:r>
            <a:r>
              <a:rPr lang="en-US" sz="2800" dirty="0" err="1" smtClean="0"/>
              <a:t>O</a:t>
            </a:r>
            <a:r>
              <a:rPr lang="en-US" sz="1800" dirty="0" err="1" smtClean="0"/>
              <a:t>dR</a:t>
            </a:r>
            <a:r>
              <a:rPr lang="en-US" sz="2800" dirty="0" smtClean="0"/>
              <a:t> + </a:t>
            </a:r>
            <a:r>
              <a:rPr lang="en-US" sz="2800" dirty="0" err="1" smtClean="0"/>
              <a:t>fatt</a:t>
            </a:r>
            <a:r>
              <a:rPr lang="en-US" sz="2800" dirty="0" smtClean="0"/>
              <a:t> </a:t>
            </a:r>
            <a:r>
              <a:rPr lang="en-US" sz="2800" dirty="0" err="1" smtClean="0"/>
              <a:t>I</a:t>
            </a:r>
            <a:r>
              <a:rPr lang="en-US" sz="1800" dirty="0" err="1" smtClean="0"/>
              <a:t>pR</a:t>
            </a:r>
            <a:r>
              <a:rPr lang="en-US" sz="2800" dirty="0" smtClean="0"/>
              <a:t> </a:t>
            </a:r>
            <a:r>
              <a:rPr lang="en-US" sz="2800" dirty="0" err="1" smtClean="0"/>
              <a:t>k</a:t>
            </a:r>
            <a:r>
              <a:rPr lang="en-US" sz="1800" dirty="0" err="1" smtClean="0"/>
              <a:t>d</a:t>
            </a:r>
            <a:r>
              <a:rPr lang="en-US" sz="2800" dirty="0" smtClean="0"/>
              <a:t> </a:t>
            </a:r>
            <a:r>
              <a:rPr lang="en-US" sz="2800" dirty="0" err="1" smtClean="0"/>
              <a:t>O</a:t>
            </a:r>
            <a:r>
              <a:rPr lang="en-US" sz="1800" dirty="0" err="1" smtClean="0"/>
              <a:t>dR</a:t>
            </a:r>
            <a:endParaRPr lang="en-US" sz="1800" dirty="0" smtClean="0"/>
          </a:p>
          <a:p>
            <a:pPr>
              <a:buNone/>
            </a:pPr>
            <a:r>
              <a:rPr lang="en-US" sz="2400" i="1" dirty="0" smtClean="0"/>
              <a:t>Where </a:t>
            </a:r>
            <a:r>
              <a:rPr lang="en-US" sz="2400" i="1" dirty="0" err="1" smtClean="0"/>
              <a:t>I</a:t>
            </a:r>
            <a:r>
              <a:rPr lang="en-US" sz="1600" i="1" dirty="0" err="1" smtClean="0"/>
              <a:t>aR</a:t>
            </a:r>
            <a:r>
              <a:rPr lang="en-US" sz="1600" i="1" dirty="0" smtClean="0"/>
              <a:t> </a:t>
            </a:r>
            <a:r>
              <a:rPr lang="en-US" sz="2400" i="1" dirty="0" smtClean="0"/>
              <a:t>is red intensity of ambient light</a:t>
            </a:r>
          </a:p>
          <a:p>
            <a:pPr>
              <a:buNone/>
            </a:pPr>
            <a:r>
              <a:rPr lang="en-US" sz="2400" i="1" dirty="0" err="1" smtClean="0"/>
              <a:t>O</a:t>
            </a:r>
            <a:r>
              <a:rPr lang="en-US" sz="1600" i="1" dirty="0" err="1" smtClean="0"/>
              <a:t>dR</a:t>
            </a:r>
            <a:r>
              <a:rPr lang="en-US" sz="2400" i="1" dirty="0" smtClean="0"/>
              <a:t> object diffuse value for red</a:t>
            </a:r>
          </a:p>
          <a:p>
            <a:pPr>
              <a:buNone/>
            </a:pPr>
            <a:r>
              <a:rPr lang="en-US" sz="2400" i="1" dirty="0" smtClean="0"/>
              <a:t>I</a:t>
            </a:r>
            <a:r>
              <a:rPr lang="en-US" sz="1600" i="1" dirty="0" smtClean="0"/>
              <a:t>PR</a:t>
            </a:r>
            <a:r>
              <a:rPr lang="en-US" sz="2400" i="1" dirty="0" smtClean="0"/>
              <a:t>,I</a:t>
            </a:r>
            <a:r>
              <a:rPr lang="en-US" sz="1600" i="1" dirty="0" smtClean="0"/>
              <a:t>PG</a:t>
            </a:r>
            <a:r>
              <a:rPr lang="en-US" sz="2400" i="1" dirty="0" smtClean="0"/>
              <a:t>,I</a:t>
            </a:r>
            <a:r>
              <a:rPr lang="en-US" sz="1600" i="1" dirty="0" smtClean="0"/>
              <a:t>PB</a:t>
            </a:r>
            <a:r>
              <a:rPr lang="en-US" sz="2400" i="1" dirty="0" smtClean="0"/>
              <a:t> are reflected in proportion to </a:t>
            </a:r>
            <a:r>
              <a:rPr lang="en-US" sz="2400" i="1" dirty="0" err="1" smtClean="0"/>
              <a:t>K</a:t>
            </a:r>
            <a:r>
              <a:rPr lang="en-US" sz="1600" i="1" dirty="0" err="1" smtClean="0"/>
              <a:t>d</a:t>
            </a:r>
            <a:r>
              <a:rPr lang="en-US" sz="2400" i="1" dirty="0" err="1" smtClean="0"/>
              <a:t>O</a:t>
            </a:r>
            <a:r>
              <a:rPr lang="en-US" sz="1600" i="1" dirty="0" err="1" smtClean="0"/>
              <a:t>dR</a:t>
            </a:r>
            <a:r>
              <a:rPr lang="en-US" sz="2400" i="1" dirty="0" err="1" smtClean="0"/>
              <a:t>,K</a:t>
            </a:r>
            <a:r>
              <a:rPr lang="en-US" sz="1600" i="1" dirty="0" err="1" smtClean="0"/>
              <a:t>d</a:t>
            </a:r>
            <a:r>
              <a:rPr lang="en-US" sz="2400" i="1" dirty="0" err="1" smtClean="0"/>
              <a:t>O</a:t>
            </a:r>
            <a:r>
              <a:rPr lang="en-US" sz="1600" i="1" dirty="0" err="1" smtClean="0"/>
              <a:t>dG</a:t>
            </a:r>
            <a:r>
              <a:rPr lang="en-US" sz="2400" i="1" dirty="0" err="1" smtClean="0"/>
              <a:t>,K</a:t>
            </a:r>
            <a:r>
              <a:rPr lang="en-US" sz="1600" i="1" dirty="0" err="1" smtClean="0"/>
              <a:t>d</a:t>
            </a:r>
            <a:r>
              <a:rPr lang="en-US" sz="2400" i="1" dirty="0" err="1" smtClean="0"/>
              <a:t>O</a:t>
            </a:r>
            <a:r>
              <a:rPr lang="en-US" sz="1600" i="1" dirty="0" err="1" smtClean="0"/>
              <a:t>dB</a:t>
            </a:r>
            <a:r>
              <a:rPr lang="en-US" sz="2400" i="1" dirty="0" smtClean="0"/>
              <a:t> respectively.</a:t>
            </a:r>
          </a:p>
          <a:p>
            <a:pPr>
              <a:buNone/>
            </a:pPr>
            <a:endParaRPr lang="en-US" sz="2400" i="1" dirty="0" smtClean="0"/>
          </a:p>
          <a:p>
            <a:pPr>
              <a:buNone/>
            </a:pPr>
            <a:r>
              <a:rPr lang="en-US" sz="2400" i="1" dirty="0" smtClean="0"/>
              <a:t>Similar equations are  used for green and blue components</a:t>
            </a:r>
          </a:p>
          <a:p>
            <a:pPr>
              <a:buNone/>
            </a:pPr>
            <a:endParaRPr lang="en-US" sz="2400" dirty="0" smtClean="0"/>
          </a:p>
          <a:p>
            <a:pPr>
              <a:buNone/>
            </a:pPr>
            <a:endParaRPr lang="en-US" sz="2400" dirty="0" smtClean="0"/>
          </a:p>
          <a:p>
            <a:pPr>
              <a:buNone/>
            </a:pPr>
            <a:endParaRPr lang="en-IN" sz="2400" dirty="0"/>
          </a:p>
        </p:txBody>
      </p:sp>
      <p:grpSp>
        <p:nvGrpSpPr>
          <p:cNvPr id="7" name="Group 6"/>
          <p:cNvGrpSpPr/>
          <p:nvPr/>
        </p:nvGrpSpPr>
        <p:grpSpPr>
          <a:xfrm>
            <a:off x="6429388" y="3071810"/>
            <a:ext cx="877163" cy="880410"/>
            <a:chOff x="214282" y="3500438"/>
            <a:chExt cx="877163" cy="880410"/>
          </a:xfrm>
        </p:grpSpPr>
        <p:sp>
          <p:nvSpPr>
            <p:cNvPr id="4" name="TextBox 3"/>
            <p:cNvSpPr txBox="1"/>
            <p:nvPr/>
          </p:nvSpPr>
          <p:spPr>
            <a:xfrm>
              <a:off x="214282" y="3857628"/>
              <a:ext cx="877163" cy="523220"/>
            </a:xfrm>
            <a:prstGeom prst="rect">
              <a:avLst/>
            </a:prstGeom>
            <a:noFill/>
          </p:spPr>
          <p:txBody>
            <a:bodyPr wrap="none" rtlCol="0">
              <a:spAutoFit/>
            </a:bodyPr>
            <a:lstStyle/>
            <a:p>
              <a:r>
                <a:rPr lang="en-US" sz="2800" dirty="0" smtClean="0"/>
                <a:t>(N.L)</a:t>
              </a:r>
              <a:endParaRPr lang="en-IN" sz="2800" dirty="0"/>
            </a:p>
          </p:txBody>
        </p:sp>
        <p:sp>
          <p:nvSpPr>
            <p:cNvPr id="5" name="TextBox 4"/>
            <p:cNvSpPr txBox="1"/>
            <p:nvPr/>
          </p:nvSpPr>
          <p:spPr>
            <a:xfrm>
              <a:off x="714348" y="3500438"/>
              <a:ext cx="364202" cy="523220"/>
            </a:xfrm>
            <a:prstGeom prst="rect">
              <a:avLst/>
            </a:prstGeom>
            <a:noFill/>
          </p:spPr>
          <p:txBody>
            <a:bodyPr wrap="square" rtlCol="0">
              <a:spAutoFit/>
            </a:bodyPr>
            <a:lstStyle/>
            <a:p>
              <a:r>
                <a:rPr lang="en-US" sz="2800" b="1" dirty="0" smtClean="0"/>
                <a:t>_</a:t>
              </a:r>
              <a:endParaRPr lang="en-IN" sz="2800" b="1" dirty="0"/>
            </a:p>
          </p:txBody>
        </p:sp>
        <p:sp>
          <p:nvSpPr>
            <p:cNvPr id="6" name="TextBox 5"/>
            <p:cNvSpPr txBox="1"/>
            <p:nvPr/>
          </p:nvSpPr>
          <p:spPr>
            <a:xfrm>
              <a:off x="357158" y="3500438"/>
              <a:ext cx="364202" cy="523220"/>
            </a:xfrm>
            <a:prstGeom prst="rect">
              <a:avLst/>
            </a:prstGeom>
            <a:noFill/>
          </p:spPr>
          <p:txBody>
            <a:bodyPr wrap="square" rtlCol="0">
              <a:spAutoFit/>
            </a:bodyPr>
            <a:lstStyle/>
            <a:p>
              <a:r>
                <a:rPr lang="en-US" sz="2800" b="1" dirty="0" smtClean="0"/>
                <a:t>_</a:t>
              </a:r>
              <a:endParaRPr lang="en-IN" sz="2800" b="1" dirty="0"/>
            </a:p>
          </p:txBody>
        </p:sp>
      </p:grpSp>
      <p:pic>
        <p:nvPicPr>
          <p:cNvPr id="8" name="Picture 4"/>
          <p:cNvPicPr>
            <a:picLocks noChangeAspect="1" noChangeArrowheads="1"/>
          </p:cNvPicPr>
          <p:nvPr/>
        </p:nvPicPr>
        <p:blipFill>
          <a:blip r:embed="rId2"/>
          <a:srcRect/>
          <a:stretch>
            <a:fillRect/>
          </a:stretch>
        </p:blipFill>
        <p:spPr bwMode="auto">
          <a:xfrm>
            <a:off x="6929454" y="4714884"/>
            <a:ext cx="2048254" cy="20002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401080" cy="6143668"/>
          </a:xfrm>
        </p:spPr>
        <p:txBody>
          <a:bodyPr>
            <a:normAutofit lnSpcReduction="10000"/>
          </a:bodyPr>
          <a:lstStyle/>
          <a:p>
            <a:pPr>
              <a:buNone/>
            </a:pPr>
            <a:r>
              <a:rPr lang="en-US" sz="2800" b="1" dirty="0" smtClean="0">
                <a:solidFill>
                  <a:schemeClr val="accent2"/>
                </a:solidFill>
              </a:rPr>
              <a:t>3.Atmospheric Attenuation: </a:t>
            </a:r>
          </a:p>
          <a:p>
            <a:pPr>
              <a:buNone/>
            </a:pPr>
            <a:r>
              <a:rPr lang="en-IN" sz="2800" dirty="0" smtClean="0"/>
              <a:t> The loss of brightness of a beam of light due to the </a:t>
            </a:r>
            <a:r>
              <a:rPr lang="en-IN" sz="2800" b="1" dirty="0" smtClean="0"/>
              <a:t>atmosphere</a:t>
            </a:r>
            <a:endParaRPr lang="en-US" sz="2800" dirty="0" smtClean="0"/>
          </a:p>
          <a:p>
            <a:pPr>
              <a:buNone/>
            </a:pPr>
            <a:r>
              <a:rPr lang="en-US" sz="2800" dirty="0" smtClean="0"/>
              <a:t>This illumination model describes the variation in the intensity recurring due to atmospheric attenuation caused by the </a:t>
            </a:r>
            <a:r>
              <a:rPr lang="en-US" sz="2800" i="1" dirty="0" smtClean="0">
                <a:solidFill>
                  <a:schemeClr val="tx2"/>
                </a:solidFill>
              </a:rPr>
              <a:t>distance between object and viewer</a:t>
            </a:r>
            <a:r>
              <a:rPr lang="en-US" sz="2800" dirty="0" smtClean="0"/>
              <a:t>.</a:t>
            </a:r>
          </a:p>
          <a:p>
            <a:pPr>
              <a:buNone/>
            </a:pPr>
            <a:r>
              <a:rPr lang="en-US" sz="2400" dirty="0" smtClean="0"/>
              <a:t>This is done by using depth-cueing approach.</a:t>
            </a:r>
          </a:p>
          <a:p>
            <a:pPr>
              <a:buNone/>
            </a:pPr>
            <a:r>
              <a:rPr lang="en-US" sz="2400" dirty="0" smtClean="0"/>
              <a:t>Where more distant objects are rendered with lower intensity than are closer ones.</a:t>
            </a:r>
          </a:p>
          <a:p>
            <a:pPr>
              <a:buNone/>
            </a:pPr>
            <a:r>
              <a:rPr lang="en-US" sz="2400" dirty="0" smtClean="0"/>
              <a:t>It uses a scaling factor varies b/w 0 and 1;</a:t>
            </a:r>
          </a:p>
          <a:p>
            <a:pPr algn="ctr">
              <a:buNone/>
            </a:pPr>
            <a:r>
              <a:rPr lang="en-US" sz="2800" dirty="0" smtClean="0"/>
              <a:t>I’</a:t>
            </a:r>
            <a:r>
              <a:rPr lang="el-GR" sz="1600" dirty="0" smtClean="0"/>
              <a:t>λ</a:t>
            </a:r>
            <a:r>
              <a:rPr lang="en-US" sz="1600" dirty="0" smtClean="0"/>
              <a:t> </a:t>
            </a:r>
            <a:r>
              <a:rPr lang="en-US" sz="2800" dirty="0" smtClean="0"/>
              <a:t>= S</a:t>
            </a:r>
            <a:r>
              <a:rPr lang="en-US" sz="1600" dirty="0" smtClean="0"/>
              <a:t>0</a:t>
            </a:r>
            <a:r>
              <a:rPr lang="en-US" sz="2800" dirty="0" smtClean="0"/>
              <a:t>I</a:t>
            </a:r>
            <a:r>
              <a:rPr lang="el-GR" sz="1600" dirty="0" smtClean="0"/>
              <a:t>λ</a:t>
            </a:r>
            <a:r>
              <a:rPr lang="en-US" sz="2800" dirty="0" smtClean="0"/>
              <a:t> + (1-S</a:t>
            </a:r>
            <a:r>
              <a:rPr lang="en-US" sz="1600" dirty="0" smtClean="0"/>
              <a:t>0</a:t>
            </a:r>
            <a:r>
              <a:rPr lang="en-US" sz="2800" dirty="0" smtClean="0"/>
              <a:t>)</a:t>
            </a:r>
            <a:r>
              <a:rPr lang="en-US" sz="2800" dirty="0" err="1" smtClean="0"/>
              <a:t>I</a:t>
            </a:r>
            <a:r>
              <a:rPr lang="en-US" sz="1600" dirty="0" err="1" smtClean="0"/>
              <a:t>dc</a:t>
            </a:r>
            <a:r>
              <a:rPr lang="el-GR" sz="1600" dirty="0" smtClean="0"/>
              <a:t>λ</a:t>
            </a:r>
            <a:endParaRPr lang="en-IN" sz="1600" dirty="0" smtClean="0"/>
          </a:p>
          <a:p>
            <a:pPr>
              <a:buNone/>
            </a:pPr>
            <a:r>
              <a:rPr lang="en-US" sz="2400" i="1" dirty="0" smtClean="0"/>
              <a:t>Where </a:t>
            </a:r>
            <a:r>
              <a:rPr lang="en-US" sz="2400" i="1" dirty="0" err="1" smtClean="0"/>
              <a:t>I</a:t>
            </a:r>
            <a:r>
              <a:rPr lang="en-US" sz="1600" i="1" dirty="0" err="1" smtClean="0"/>
              <a:t>dc</a:t>
            </a:r>
            <a:r>
              <a:rPr lang="el-GR" sz="1600" i="1" dirty="0" smtClean="0"/>
              <a:t>λ</a:t>
            </a:r>
            <a:r>
              <a:rPr lang="en-US" sz="1600" i="1" dirty="0" smtClean="0"/>
              <a:t>  </a:t>
            </a:r>
            <a:r>
              <a:rPr lang="en-US" sz="2400" i="1" dirty="0" smtClean="0"/>
              <a:t>is depth cue color</a:t>
            </a:r>
          </a:p>
          <a:p>
            <a:pPr>
              <a:buNone/>
            </a:pPr>
            <a:r>
              <a:rPr lang="en-US" sz="2400" i="1" u="sng" dirty="0" smtClean="0"/>
              <a:t>I</a:t>
            </a:r>
            <a:r>
              <a:rPr lang="el-GR" sz="1600" i="1" u="sng" dirty="0" smtClean="0"/>
              <a:t>λ</a:t>
            </a:r>
            <a:r>
              <a:rPr lang="en-US" sz="1600" i="1" u="sng" dirty="0" smtClean="0"/>
              <a:t> </a:t>
            </a:r>
            <a:r>
              <a:rPr lang="en-US" sz="2400" i="1" u="sng" dirty="0" smtClean="0"/>
              <a:t> is previously computed intensity</a:t>
            </a:r>
            <a:r>
              <a:rPr lang="en-US" sz="2400" i="1" dirty="0" smtClean="0"/>
              <a:t>, S</a:t>
            </a:r>
            <a:r>
              <a:rPr lang="en-US" sz="1600" i="1" dirty="0" smtClean="0"/>
              <a:t>0</a:t>
            </a:r>
            <a:r>
              <a:rPr lang="en-US" sz="2400" i="1" dirty="0" smtClean="0"/>
              <a:t>  varies from 0 to 1</a:t>
            </a:r>
          </a:p>
          <a:p>
            <a:pPr>
              <a:buNone/>
            </a:pPr>
            <a:r>
              <a:rPr lang="el-GR" sz="2400" i="1" dirty="0" smtClean="0"/>
              <a:t>Λ</a:t>
            </a:r>
            <a:r>
              <a:rPr lang="en-US" sz="2400" i="1" dirty="0" smtClean="0"/>
              <a:t> is wavelength dependent on R G B.</a:t>
            </a:r>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checkerboard(across)">
                                      <p:cBhvr>
                                        <p:cTn id="13" dur="500"/>
                                        <p:tgtEl>
                                          <p:spTgt spid="3">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checkerboard(across)">
                                      <p:cBhvr>
                                        <p:cTn id="16" dur="500"/>
                                        <p:tgtEl>
                                          <p:spTgt spid="3">
                                            <p:txEl>
                                              <p:pRg st="6" end="6"/>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heckerboard(across)">
                                      <p:cBhvr>
                                        <p:cTn id="19" dur="500"/>
                                        <p:tgtEl>
                                          <p:spTgt spid="3">
                                            <p:txEl>
                                              <p:pRg st="7" end="7"/>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checkerboard(across)">
                                      <p:cBhvr>
                                        <p:cTn id="22" dur="500"/>
                                        <p:tgtEl>
                                          <p:spTgt spid="3">
                                            <p:txEl>
                                              <p:pRg st="8" end="8"/>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checkerboard(across)">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642918"/>
            <a:ext cx="8643998" cy="5483245"/>
          </a:xfrm>
        </p:spPr>
        <p:txBody>
          <a:bodyPr>
            <a:normAutofit/>
          </a:bodyPr>
          <a:lstStyle/>
          <a:p>
            <a:pPr>
              <a:buNone/>
            </a:pPr>
            <a:r>
              <a:rPr lang="en-US" sz="2400" b="1" dirty="0" smtClean="0">
                <a:solidFill>
                  <a:schemeClr val="accent2"/>
                </a:solidFill>
              </a:rPr>
              <a:t>4. </a:t>
            </a:r>
            <a:r>
              <a:rPr lang="en-US" sz="2400" b="1" dirty="0" err="1" smtClean="0">
                <a:solidFill>
                  <a:schemeClr val="accent2"/>
                </a:solidFill>
              </a:rPr>
              <a:t>Specular</a:t>
            </a:r>
            <a:r>
              <a:rPr lang="en-US" sz="2400" b="1" dirty="0" smtClean="0">
                <a:solidFill>
                  <a:schemeClr val="accent2"/>
                </a:solidFill>
              </a:rPr>
              <a:t> Reflection</a:t>
            </a:r>
          </a:p>
          <a:p>
            <a:pPr>
              <a:buNone/>
            </a:pPr>
            <a:r>
              <a:rPr lang="en-US" sz="2400" dirty="0" smtClean="0"/>
              <a:t>It can be observed on any shiny surface.</a:t>
            </a:r>
          </a:p>
          <a:p>
            <a:pPr>
              <a:buNone/>
            </a:pPr>
            <a:r>
              <a:rPr lang="en-US" sz="2000" i="1" u="sng" dirty="0" smtClean="0"/>
              <a:t>Illuminate an apple with a bright white light</a:t>
            </a:r>
            <a:r>
              <a:rPr lang="en-US" sz="2000" dirty="0" smtClean="0"/>
              <a:t>: The highlight is caused by </a:t>
            </a:r>
            <a:r>
              <a:rPr lang="en-US" sz="2000" dirty="0" err="1" smtClean="0"/>
              <a:t>specular</a:t>
            </a:r>
            <a:r>
              <a:rPr lang="en-US" sz="2000" dirty="0" smtClean="0"/>
              <a:t> reflection, whereas the light reflected from the rest of the apple is the result of diffuse reflection. Note that highlight appears not to be red, but white(color of incident light). Move your head, highlight also moves.</a:t>
            </a:r>
          </a:p>
          <a:p>
            <a:pPr>
              <a:buNone/>
            </a:pPr>
            <a:r>
              <a:rPr lang="en-US" sz="2000" dirty="0" smtClean="0"/>
              <a:t> So non shiny surface reflect light unequally in different direction. </a:t>
            </a:r>
          </a:p>
          <a:p>
            <a:pPr>
              <a:buNone/>
            </a:pPr>
            <a:r>
              <a:rPr lang="en-US" sz="2000" dirty="0" smtClean="0"/>
              <a:t>Where as on perfectly shiny surfaces such as mirror, light is reflected only in the direction of reflection R . </a:t>
            </a:r>
          </a:p>
          <a:p>
            <a:pPr>
              <a:buNone/>
            </a:pPr>
            <a:endParaRPr lang="en-IN" sz="2000" dirty="0"/>
          </a:p>
        </p:txBody>
      </p:sp>
      <p:pic>
        <p:nvPicPr>
          <p:cNvPr id="8195" name="Picture 3"/>
          <p:cNvPicPr>
            <a:picLocks noChangeAspect="1" noChangeArrowheads="1"/>
          </p:cNvPicPr>
          <p:nvPr/>
        </p:nvPicPr>
        <p:blipFill>
          <a:blip r:embed="rId2"/>
          <a:srcRect/>
          <a:stretch>
            <a:fillRect/>
          </a:stretch>
        </p:blipFill>
        <p:spPr bwMode="auto">
          <a:xfrm>
            <a:off x="3143240" y="4214818"/>
            <a:ext cx="4714908" cy="240367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checkerboard(across)">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gtEl>
                                        <p:attrNameLst>
                                          <p:attrName>style.visibility</p:attrName>
                                        </p:attrNameLst>
                                      </p:cBhvr>
                                      <p:to>
                                        <p:strVal val="visible"/>
                                      </p:to>
                                    </p:set>
                                    <p:anim calcmode="lin" valueType="num">
                                      <p:cBhvr additive="base">
                                        <p:cTn id="25" dur="500" fill="hold"/>
                                        <p:tgtEl>
                                          <p:spTgt spid="8195"/>
                                        </p:tgtEl>
                                        <p:attrNameLst>
                                          <p:attrName>ppt_x</p:attrName>
                                        </p:attrNameLst>
                                      </p:cBhvr>
                                      <p:tavLst>
                                        <p:tav tm="0">
                                          <p:val>
                                            <p:strVal val="#ppt_x"/>
                                          </p:val>
                                        </p:tav>
                                        <p:tav tm="100000">
                                          <p:val>
                                            <p:strVal val="#ppt_x"/>
                                          </p:val>
                                        </p:tav>
                                      </p:tavLst>
                                    </p:anim>
                                    <p:anim calcmode="lin" valueType="num">
                                      <p:cBhvr additive="base">
                                        <p:cTn id="26"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42852"/>
            <a:ext cx="8229600" cy="5840435"/>
          </a:xfrm>
        </p:spPr>
        <p:txBody>
          <a:bodyPr>
            <a:normAutofit lnSpcReduction="10000"/>
          </a:bodyPr>
          <a:lstStyle/>
          <a:p>
            <a:pPr>
              <a:buNone/>
            </a:pPr>
            <a:r>
              <a:rPr lang="en-US" sz="2400" dirty="0" smtClean="0">
                <a:solidFill>
                  <a:schemeClr val="accent2"/>
                </a:solidFill>
              </a:rPr>
              <a:t>The </a:t>
            </a:r>
            <a:r>
              <a:rPr lang="en-US" sz="2400" dirty="0" err="1" smtClean="0">
                <a:solidFill>
                  <a:schemeClr val="accent2"/>
                </a:solidFill>
              </a:rPr>
              <a:t>Phong</a:t>
            </a:r>
            <a:r>
              <a:rPr lang="en-US" sz="2400" dirty="0" smtClean="0">
                <a:solidFill>
                  <a:schemeClr val="accent2"/>
                </a:solidFill>
              </a:rPr>
              <a:t> illumination model:</a:t>
            </a:r>
          </a:p>
          <a:p>
            <a:pPr>
              <a:buNone/>
            </a:pPr>
            <a:r>
              <a:rPr lang="en-US" sz="2000" dirty="0" smtClean="0"/>
              <a:t>Illumination model for non perfect reflectors, such as apple.</a:t>
            </a:r>
          </a:p>
          <a:p>
            <a:pPr>
              <a:buNone/>
            </a:pPr>
            <a:r>
              <a:rPr lang="en-US" sz="2000" dirty="0" smtClean="0"/>
              <a:t>It assumes that maximum </a:t>
            </a:r>
            <a:r>
              <a:rPr lang="en-US" sz="2000" dirty="0" err="1" smtClean="0"/>
              <a:t>specular</a:t>
            </a:r>
            <a:r>
              <a:rPr lang="en-US" sz="2000" dirty="0" smtClean="0"/>
              <a:t> reflectance</a:t>
            </a:r>
          </a:p>
          <a:p>
            <a:pPr>
              <a:buNone/>
            </a:pPr>
            <a:r>
              <a:rPr lang="en-US" sz="2000" dirty="0" smtClean="0"/>
              <a:t> occurs when </a:t>
            </a:r>
            <a:r>
              <a:rPr lang="el-GR" sz="2000" dirty="0" smtClean="0"/>
              <a:t>α</a:t>
            </a:r>
            <a:r>
              <a:rPr lang="en-US" sz="2000" dirty="0" smtClean="0"/>
              <a:t> is zero and falls off sharply as </a:t>
            </a:r>
          </a:p>
          <a:p>
            <a:pPr>
              <a:buNone/>
            </a:pPr>
            <a:r>
              <a:rPr lang="el-GR" sz="2000" dirty="0" smtClean="0"/>
              <a:t>α</a:t>
            </a:r>
            <a:r>
              <a:rPr lang="en-US" sz="2000" dirty="0" smtClean="0"/>
              <a:t> increases.</a:t>
            </a:r>
          </a:p>
          <a:p>
            <a:pPr>
              <a:buNone/>
            </a:pPr>
            <a:r>
              <a:rPr lang="en-US" sz="2000" dirty="0" smtClean="0"/>
              <a:t>The </a:t>
            </a:r>
            <a:r>
              <a:rPr lang="en-US" sz="2000" dirty="0" err="1" smtClean="0"/>
              <a:t>specular</a:t>
            </a:r>
            <a:r>
              <a:rPr lang="en-US" sz="2000" dirty="0" smtClean="0"/>
              <a:t> reflection changes with respect </a:t>
            </a:r>
          </a:p>
          <a:p>
            <a:pPr>
              <a:buNone/>
            </a:pPr>
            <a:r>
              <a:rPr lang="en-US" sz="2000" dirty="0" smtClean="0"/>
              <a:t>to the viewer angle( change in the intensity factor)</a:t>
            </a:r>
          </a:p>
          <a:p>
            <a:pPr>
              <a:buNone/>
            </a:pPr>
            <a:r>
              <a:rPr lang="en-US" sz="2000" dirty="0" smtClean="0"/>
              <a:t>So the model to calculate the intensity uses four factors</a:t>
            </a:r>
          </a:p>
          <a:p>
            <a:pPr>
              <a:buNone/>
            </a:pPr>
            <a:r>
              <a:rPr lang="en-US" sz="2000" dirty="0" smtClean="0"/>
              <a:t> L,N,R,V;</a:t>
            </a:r>
          </a:p>
          <a:p>
            <a:pPr>
              <a:buNone/>
            </a:pPr>
            <a:r>
              <a:rPr lang="en-US" sz="2000" dirty="0" err="1" smtClean="0"/>
              <a:t>cos</a:t>
            </a:r>
            <a:r>
              <a:rPr lang="el-GR" sz="2000" dirty="0" smtClean="0"/>
              <a:t> θ</a:t>
            </a:r>
            <a:r>
              <a:rPr lang="en-US" sz="2000" dirty="0" smtClean="0"/>
              <a:t>= N.L and </a:t>
            </a:r>
            <a:r>
              <a:rPr lang="en-US" sz="2000" dirty="0" err="1" smtClean="0"/>
              <a:t>cos</a:t>
            </a:r>
            <a:r>
              <a:rPr lang="el-GR" sz="2000" dirty="0" smtClean="0"/>
              <a:t> α</a:t>
            </a:r>
            <a:r>
              <a:rPr lang="en-US" sz="2000" dirty="0" smtClean="0"/>
              <a:t> =R.V;</a:t>
            </a:r>
          </a:p>
          <a:p>
            <a:pPr>
              <a:buNone/>
            </a:pPr>
            <a:endParaRPr lang="en-US" sz="2400" dirty="0" smtClean="0"/>
          </a:p>
          <a:p>
            <a:pPr>
              <a:buNone/>
            </a:pPr>
            <a:endParaRPr lang="en-US" sz="2400" dirty="0" smtClean="0"/>
          </a:p>
          <a:p>
            <a:pPr>
              <a:buNone/>
            </a:pPr>
            <a:r>
              <a:rPr lang="en-US" sz="2000" i="1" dirty="0" smtClean="0"/>
              <a:t>n varies from 1 to several 100.</a:t>
            </a:r>
          </a:p>
          <a:p>
            <a:pPr>
              <a:buNone/>
            </a:pPr>
            <a:r>
              <a:rPr lang="en-US" sz="2000" i="1" dirty="0" smtClean="0"/>
              <a:t>Ks is material </a:t>
            </a:r>
            <a:r>
              <a:rPr lang="en-US" sz="2000" i="1" dirty="0" err="1" smtClean="0"/>
              <a:t>specular</a:t>
            </a:r>
            <a:r>
              <a:rPr lang="en-US" sz="2000" i="1" dirty="0" smtClean="0"/>
              <a:t> reflection, a constant value selected experimentally</a:t>
            </a:r>
          </a:p>
          <a:p>
            <a:pPr>
              <a:buNone/>
            </a:pPr>
            <a:endParaRPr lang="en-US" sz="2000" i="1" dirty="0" smtClean="0"/>
          </a:p>
          <a:p>
            <a:pPr>
              <a:buNone/>
            </a:pPr>
            <a:r>
              <a:rPr lang="en-US" sz="2000" b="1" i="1" dirty="0" smtClean="0">
                <a:solidFill>
                  <a:schemeClr val="tx2"/>
                </a:solidFill>
              </a:rPr>
              <a:t>First model to account for viewers and lights at arbitrary positions.</a:t>
            </a:r>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IN" dirty="0"/>
          </a:p>
        </p:txBody>
      </p:sp>
      <p:pic>
        <p:nvPicPr>
          <p:cNvPr id="4" name="Picture 3"/>
          <p:cNvPicPr>
            <a:picLocks noChangeAspect="1" noChangeArrowheads="1"/>
          </p:cNvPicPr>
          <p:nvPr/>
        </p:nvPicPr>
        <p:blipFill>
          <a:blip r:embed="rId2"/>
          <a:srcRect/>
          <a:stretch>
            <a:fillRect/>
          </a:stretch>
        </p:blipFill>
        <p:spPr bwMode="auto">
          <a:xfrm>
            <a:off x="6201304" y="928670"/>
            <a:ext cx="2942696" cy="2143140"/>
          </a:xfrm>
          <a:prstGeom prst="rect">
            <a:avLst/>
          </a:prstGeom>
          <a:noFill/>
          <a:ln w="9525">
            <a:noFill/>
            <a:miter lim="800000"/>
            <a:headEnd/>
            <a:tailEnd/>
          </a:ln>
          <a:effectLst/>
        </p:spPr>
      </p:pic>
      <p:sp>
        <p:nvSpPr>
          <p:cNvPr id="6" name="TextBox 5"/>
          <p:cNvSpPr txBox="1"/>
          <p:nvPr/>
        </p:nvSpPr>
        <p:spPr>
          <a:xfrm>
            <a:off x="1857356" y="3786190"/>
            <a:ext cx="5314725" cy="830997"/>
          </a:xfrm>
          <a:prstGeom prst="rect">
            <a:avLst/>
          </a:prstGeom>
          <a:noFill/>
        </p:spPr>
        <p:txBody>
          <a:bodyPr wrap="none" rtlCol="0">
            <a:spAutoFit/>
          </a:bodyPr>
          <a:lstStyle/>
          <a:p>
            <a:r>
              <a:rPr lang="en-US" sz="2400" dirty="0" smtClean="0"/>
              <a:t>I</a:t>
            </a:r>
            <a:r>
              <a:rPr lang="el-GR" sz="1400" dirty="0" smtClean="0"/>
              <a:t>λ</a:t>
            </a:r>
            <a:r>
              <a:rPr lang="en-US" sz="2400" dirty="0" smtClean="0"/>
              <a:t> = </a:t>
            </a:r>
            <a:r>
              <a:rPr lang="en-US" sz="2400" dirty="0" err="1" smtClean="0"/>
              <a:t>I</a:t>
            </a:r>
            <a:r>
              <a:rPr lang="en-US" sz="1400" dirty="0" err="1" smtClean="0"/>
              <a:t>a</a:t>
            </a:r>
            <a:r>
              <a:rPr lang="el-GR" sz="1400" dirty="0" smtClean="0"/>
              <a:t>λ</a:t>
            </a:r>
            <a:r>
              <a:rPr lang="en-US" sz="2400" dirty="0" smtClean="0"/>
              <a:t>K</a:t>
            </a:r>
            <a:r>
              <a:rPr lang="en-US" sz="1400" dirty="0" smtClean="0"/>
              <a:t>a</a:t>
            </a:r>
            <a:r>
              <a:rPr lang="en-US" sz="2400" dirty="0" smtClean="0"/>
              <a:t> </a:t>
            </a:r>
            <a:r>
              <a:rPr lang="en-US" sz="2400" dirty="0" err="1" smtClean="0"/>
              <a:t>O</a:t>
            </a:r>
            <a:r>
              <a:rPr lang="en-US" sz="1400" dirty="0" err="1" smtClean="0"/>
              <a:t>d</a:t>
            </a:r>
            <a:r>
              <a:rPr lang="el-GR" sz="1400" dirty="0" smtClean="0"/>
              <a:t>λ</a:t>
            </a:r>
            <a:r>
              <a:rPr lang="en-US" sz="2400" dirty="0" smtClean="0"/>
              <a:t>+ </a:t>
            </a:r>
            <a:r>
              <a:rPr lang="en-US" sz="2400" dirty="0" err="1" smtClean="0"/>
              <a:t>f</a:t>
            </a:r>
            <a:r>
              <a:rPr lang="en-US" sz="1400" dirty="0" err="1" smtClean="0"/>
              <a:t>att</a:t>
            </a:r>
            <a:r>
              <a:rPr lang="en-US" sz="2400" dirty="0" err="1" smtClean="0"/>
              <a:t>I</a:t>
            </a:r>
            <a:r>
              <a:rPr lang="en-US" sz="1400" dirty="0" err="1" smtClean="0"/>
              <a:t>p</a:t>
            </a:r>
            <a:r>
              <a:rPr lang="el-GR" sz="1400" dirty="0" smtClean="0"/>
              <a:t>λ</a:t>
            </a:r>
            <a:r>
              <a:rPr lang="en-US" sz="2400" dirty="0" smtClean="0"/>
              <a:t>[ </a:t>
            </a:r>
            <a:r>
              <a:rPr lang="en-US" sz="2400" dirty="0" err="1" smtClean="0"/>
              <a:t>k</a:t>
            </a:r>
            <a:r>
              <a:rPr lang="en-US" sz="1400" dirty="0" err="1" smtClean="0"/>
              <a:t>d</a:t>
            </a:r>
            <a:r>
              <a:rPr lang="en-US" sz="2400" dirty="0" smtClean="0"/>
              <a:t> </a:t>
            </a:r>
            <a:r>
              <a:rPr lang="en-US" sz="2400" dirty="0" err="1" smtClean="0"/>
              <a:t>O</a:t>
            </a:r>
            <a:r>
              <a:rPr lang="en-US" sz="1400" dirty="0" err="1" smtClean="0"/>
              <a:t>d</a:t>
            </a:r>
            <a:r>
              <a:rPr lang="el-GR" sz="1400" dirty="0" smtClean="0"/>
              <a:t>λ</a:t>
            </a:r>
            <a:r>
              <a:rPr lang="en-US" sz="2400" dirty="0" smtClean="0"/>
              <a:t>(N.L) +</a:t>
            </a:r>
            <a:r>
              <a:rPr lang="en-US" sz="2400" dirty="0" err="1" smtClean="0"/>
              <a:t>k</a:t>
            </a:r>
            <a:r>
              <a:rPr lang="en-US" sz="1400" dirty="0" err="1" smtClean="0"/>
              <a:t>s</a:t>
            </a:r>
            <a:r>
              <a:rPr lang="en-US" sz="2400" dirty="0" smtClean="0"/>
              <a:t>(R. V)^n]</a:t>
            </a:r>
            <a:endParaRPr lang="en-IN" sz="2400" dirty="0" smtClean="0"/>
          </a:p>
          <a:p>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amond(in)">
                                      <p:cBhvr>
                                        <p:cTn id="21" dur="2000"/>
                                        <p:tgtEl>
                                          <p:spTgt spid="3">
                                            <p:txEl>
                                              <p:pRg st="5" end="5"/>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amond(in)">
                                      <p:cBhvr>
                                        <p:cTn id="24" dur="2000"/>
                                        <p:tgtEl>
                                          <p:spTgt spid="3">
                                            <p:txEl>
                                              <p:pRg st="6" end="6"/>
                                            </p:txEl>
                                          </p:spTgt>
                                        </p:tgtEl>
                                      </p:cBhvr>
                                    </p:animEffect>
                                  </p:childTnLst>
                                </p:cTn>
                              </p:par>
                              <p:par>
                                <p:cTn id="25" presetID="8" presetClass="entr" presetSubtype="16"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amond(in)">
                                      <p:cBhvr>
                                        <p:cTn id="27" dur="2000"/>
                                        <p:tgtEl>
                                          <p:spTgt spid="3">
                                            <p:txEl>
                                              <p:pRg st="7" end="7"/>
                                            </p:txEl>
                                          </p:spTgt>
                                        </p:tgtEl>
                                      </p:cBhvr>
                                    </p:animEffect>
                                  </p:childTnLst>
                                </p:cTn>
                              </p:par>
                              <p:par>
                                <p:cTn id="28" presetID="8" presetClass="entr" presetSubtype="16"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amond(in)">
                                      <p:cBhvr>
                                        <p:cTn id="30" dur="2000"/>
                                        <p:tgtEl>
                                          <p:spTgt spid="3">
                                            <p:txEl>
                                              <p:pRg st="8" end="8"/>
                                            </p:txEl>
                                          </p:spTgt>
                                        </p:tgtEl>
                                      </p:cBhvr>
                                    </p:animEffect>
                                  </p:childTnLst>
                                </p:cTn>
                              </p:par>
                              <p:par>
                                <p:cTn id="31" presetID="8" presetClass="entr" presetSubtype="16"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amond(in)">
                                      <p:cBhvr>
                                        <p:cTn id="33" dur="20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 calcmode="lin" valueType="num">
                                      <p:cBhvr additive="base">
                                        <p:cTn id="44"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 calcmode="lin" valueType="num">
                                      <p:cBhvr additive="base">
                                        <p:cTn id="48"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 calcmode="lin" valueType="num">
                                      <p:cBhvr additive="base">
                                        <p:cTn id="52"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a:bodyPr>
          <a:lstStyle/>
          <a:p>
            <a:pPr>
              <a:buNone/>
            </a:pPr>
            <a:r>
              <a:rPr lang="en-US" sz="2400" dirty="0" smtClean="0">
                <a:solidFill>
                  <a:schemeClr val="accent2"/>
                </a:solidFill>
              </a:rPr>
              <a:t>Shading Models for polygons</a:t>
            </a:r>
          </a:p>
          <a:p>
            <a:pPr>
              <a:buNone/>
            </a:pPr>
            <a:r>
              <a:rPr lang="en-US" sz="2400" dirty="0" smtClean="0"/>
              <a:t>It should be clear that we can shade any surface by calculating the surface normal at each visible point and applying the desired illumination model at that point. But this brute force technique is expensive.</a:t>
            </a:r>
          </a:p>
          <a:p>
            <a:pPr>
              <a:buNone/>
            </a:pPr>
            <a:endParaRPr lang="en-US" sz="2400" dirty="0" smtClean="0"/>
          </a:p>
          <a:p>
            <a:pPr>
              <a:buNone/>
            </a:pPr>
            <a:r>
              <a:rPr lang="en-US" sz="2400" b="1" i="1" dirty="0" smtClean="0">
                <a:solidFill>
                  <a:schemeClr val="tx2"/>
                </a:solidFill>
              </a:rPr>
              <a:t>Constant Shading: </a:t>
            </a:r>
            <a:r>
              <a:rPr lang="en-US" sz="2400" dirty="0" smtClean="0"/>
              <a:t>The simplest shading model for a polygon, also known as flat shading. </a:t>
            </a:r>
          </a:p>
          <a:p>
            <a:pPr>
              <a:buNone/>
            </a:pPr>
            <a:r>
              <a:rPr lang="en-US" sz="2400" dirty="0" smtClean="0"/>
              <a:t>This approach applies an illumination model once to determine the single intensity value, that is then used to shade an entire polygon.</a:t>
            </a:r>
          </a:p>
          <a:p>
            <a:pPr>
              <a:buNone/>
            </a:pPr>
            <a:r>
              <a:rPr lang="en-US" sz="2400" dirty="0" smtClean="0"/>
              <a:t>Here we are sampling the value of the illumination equation once for each polygon and holding the value across to shade polygon.</a:t>
            </a:r>
          </a:p>
          <a:p>
            <a:pPr>
              <a:buNone/>
            </a:pP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checkerboard(across)">
                                      <p:cBhvr>
                                        <p:cTn id="15" dur="500"/>
                                        <p:tgtEl>
                                          <p:spTgt spid="3">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checkerboard(across)">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buNone/>
            </a:pPr>
            <a:r>
              <a:rPr lang="en-US" sz="2400" b="1" i="1" dirty="0" smtClean="0">
                <a:solidFill>
                  <a:schemeClr val="tx2"/>
                </a:solidFill>
              </a:rPr>
              <a:t>Interpolated shading:</a:t>
            </a:r>
          </a:p>
          <a:p>
            <a:pPr>
              <a:buNone/>
            </a:pPr>
            <a:r>
              <a:rPr lang="en-IN" sz="2000" dirty="0" smtClean="0"/>
              <a:t>(</a:t>
            </a:r>
            <a:r>
              <a:rPr lang="en-IN" sz="2000" b="1" i="1" dirty="0" smtClean="0"/>
              <a:t>interpolation</a:t>
            </a:r>
            <a:r>
              <a:rPr lang="en-IN" sz="2000" dirty="0" smtClean="0"/>
              <a:t> is a method of constructing new data points within the range of a discrete set of known data points.)</a:t>
            </a:r>
          </a:p>
          <a:p>
            <a:pPr>
              <a:buNone/>
            </a:pPr>
            <a:r>
              <a:rPr lang="en-US" sz="2000" dirty="0" smtClean="0"/>
              <a:t>Its an alternative to evaluating the illumination equation at each point on the polygon.</a:t>
            </a:r>
          </a:p>
          <a:p>
            <a:pPr>
              <a:buNone/>
            </a:pPr>
            <a:r>
              <a:rPr lang="en-US" sz="2000" dirty="0" smtClean="0"/>
              <a:t>In this approach shading information is linearly interpolated across a triangle from </a:t>
            </a:r>
            <a:r>
              <a:rPr lang="en-US" sz="2000" u="sng" dirty="0" smtClean="0">
                <a:solidFill>
                  <a:srgbClr val="FF0000"/>
                </a:solidFill>
              </a:rPr>
              <a:t>the values determined for its vertices</a:t>
            </a:r>
            <a:r>
              <a:rPr lang="en-US" sz="2000" dirty="0" smtClean="0"/>
              <a:t>.</a:t>
            </a:r>
          </a:p>
          <a:p>
            <a:pPr>
              <a:buNone/>
            </a:pPr>
            <a:endParaRPr lang="en-US" sz="2000" dirty="0" smtClean="0"/>
          </a:p>
          <a:p>
            <a:pPr>
              <a:buNone/>
            </a:pPr>
            <a:r>
              <a:rPr lang="en-US" sz="2400" b="1" i="1" dirty="0" smtClean="0">
                <a:solidFill>
                  <a:schemeClr val="tx2"/>
                </a:solidFill>
              </a:rPr>
              <a:t>Polygon mesh shading:</a:t>
            </a:r>
          </a:p>
          <a:p>
            <a:pPr>
              <a:buNone/>
            </a:pPr>
            <a:r>
              <a:rPr lang="en-US" sz="2000" dirty="0" smtClean="0"/>
              <a:t>Suppose if the curved object is constructed by polygon mesh. In this approach each polygon face in the mesh is shaded individually. Then it is easily distinguished from neighbors, whose orientation is different.</a:t>
            </a:r>
          </a:p>
          <a:p>
            <a:pPr>
              <a:buNone/>
            </a:pPr>
            <a:r>
              <a:rPr lang="en-US" sz="2000" dirty="0" smtClean="0"/>
              <a:t>At the border between two faces, </a:t>
            </a:r>
          </a:p>
          <a:p>
            <a:pPr>
              <a:buNone/>
            </a:pPr>
            <a:r>
              <a:rPr lang="en-US" sz="2000" dirty="0" smtClean="0"/>
              <a:t>the dark looks darker and </a:t>
            </a:r>
          </a:p>
          <a:p>
            <a:pPr>
              <a:buNone/>
            </a:pPr>
            <a:r>
              <a:rPr lang="en-US" sz="2000" dirty="0" smtClean="0"/>
              <a:t>light face looks lighter.</a:t>
            </a:r>
          </a:p>
          <a:p>
            <a:pPr>
              <a:buNone/>
            </a:pPr>
            <a:r>
              <a:rPr lang="en-US" sz="2000" dirty="0" smtClean="0"/>
              <a:t> (Intensity discontinuous)</a:t>
            </a:r>
            <a:endParaRPr lang="en-IN" sz="2000" dirty="0" smtClean="0"/>
          </a:p>
          <a:p>
            <a:pPr>
              <a:buNone/>
            </a:pPr>
            <a:endParaRPr lang="en-US" sz="2400" dirty="0" smtClean="0"/>
          </a:p>
        </p:txBody>
      </p:sp>
      <p:pic>
        <p:nvPicPr>
          <p:cNvPr id="4" name="Picture 4" descr="http://modo.docs.thefoundry.co.uk/modo/801/help/images/shade_render/outputs/SegmentID.png"/>
          <p:cNvPicPr>
            <a:picLocks noChangeAspect="1" noChangeArrowheads="1"/>
          </p:cNvPicPr>
          <p:nvPr/>
        </p:nvPicPr>
        <p:blipFill>
          <a:blip r:embed="rId2"/>
          <a:srcRect/>
          <a:stretch>
            <a:fillRect/>
          </a:stretch>
        </p:blipFill>
        <p:spPr bwMode="auto">
          <a:xfrm>
            <a:off x="5214942" y="4429132"/>
            <a:ext cx="3429000" cy="22860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amond(in)">
                                      <p:cBhvr>
                                        <p:cTn id="21" dur="2000"/>
                                        <p:tgtEl>
                                          <p:spTgt spid="3">
                                            <p:txEl>
                                              <p:pRg st="5" end="5"/>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amond(in)">
                                      <p:cBhvr>
                                        <p:cTn id="24" dur="2000"/>
                                        <p:tgtEl>
                                          <p:spTgt spid="3">
                                            <p:txEl>
                                              <p:pRg st="6" end="6"/>
                                            </p:txEl>
                                          </p:spTgt>
                                        </p:tgtEl>
                                      </p:cBhvr>
                                    </p:animEffect>
                                  </p:childTnLst>
                                </p:cTn>
                              </p:par>
                              <p:par>
                                <p:cTn id="25" presetID="8" presetClass="entr" presetSubtype="16"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amond(in)">
                                      <p:cBhvr>
                                        <p:cTn id="27" dur="2000"/>
                                        <p:tgtEl>
                                          <p:spTgt spid="3">
                                            <p:txEl>
                                              <p:pRg st="7" end="7"/>
                                            </p:txEl>
                                          </p:spTgt>
                                        </p:tgtEl>
                                      </p:cBhvr>
                                    </p:animEffect>
                                  </p:childTnLst>
                                </p:cTn>
                              </p:par>
                              <p:par>
                                <p:cTn id="28" presetID="8" presetClass="entr" presetSubtype="16"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amond(in)">
                                      <p:cBhvr>
                                        <p:cTn id="30" dur="2000"/>
                                        <p:tgtEl>
                                          <p:spTgt spid="3">
                                            <p:txEl>
                                              <p:pRg st="8" end="8"/>
                                            </p:txEl>
                                          </p:spTgt>
                                        </p:tgtEl>
                                      </p:cBhvr>
                                    </p:animEffect>
                                  </p:childTnLst>
                                </p:cTn>
                              </p:par>
                              <p:par>
                                <p:cTn id="31" presetID="8" presetClass="entr" presetSubtype="16"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amond(in)">
                                      <p:cBhvr>
                                        <p:cTn id="33" dur="2000"/>
                                        <p:tgtEl>
                                          <p:spTgt spid="3">
                                            <p:txEl>
                                              <p:pRg st="9" end="9"/>
                                            </p:txEl>
                                          </p:spTgt>
                                        </p:tgtEl>
                                      </p:cBhvr>
                                    </p:animEffect>
                                  </p:childTnLst>
                                </p:cTn>
                              </p:par>
                              <p:par>
                                <p:cTn id="34" presetID="8" presetClass="entr" presetSubtype="16"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amond(in)">
                                      <p:cBhvr>
                                        <p:cTn id="36" dur="20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llustration of a normal vector for a front face"/>
          <p:cNvPicPr>
            <a:picLocks noChangeAspect="1" noChangeArrowheads="1"/>
          </p:cNvPicPr>
          <p:nvPr/>
        </p:nvPicPr>
        <p:blipFill>
          <a:blip r:embed="rId2"/>
          <a:srcRect/>
          <a:stretch>
            <a:fillRect/>
          </a:stretch>
        </p:blipFill>
        <p:spPr bwMode="auto">
          <a:xfrm>
            <a:off x="1571604" y="928670"/>
            <a:ext cx="5740006" cy="2066930"/>
          </a:xfrm>
          <a:prstGeom prst="rect">
            <a:avLst/>
          </a:prstGeom>
          <a:noFill/>
        </p:spPr>
      </p:pic>
      <p:sp>
        <p:nvSpPr>
          <p:cNvPr id="5" name="Rectangle 4"/>
          <p:cNvSpPr/>
          <p:nvPr/>
        </p:nvSpPr>
        <p:spPr>
          <a:xfrm>
            <a:off x="571472" y="3857628"/>
            <a:ext cx="7572428" cy="923330"/>
          </a:xfrm>
          <a:prstGeom prst="rect">
            <a:avLst/>
          </a:prstGeom>
        </p:spPr>
        <p:txBody>
          <a:bodyPr wrap="square">
            <a:spAutoFit/>
          </a:bodyPr>
          <a:lstStyle/>
          <a:p>
            <a:r>
              <a:rPr lang="en-IN" dirty="0" smtClean="0"/>
              <a:t>vertex normal vector is to calculate the angle between the light source and the surface. </a:t>
            </a:r>
          </a:p>
          <a:p>
            <a:r>
              <a:rPr lang="en-US" dirty="0" smtClean="0"/>
              <a:t>As angle varies then intensity of the pixel also varies.</a:t>
            </a:r>
            <a:endParaRPr lang="en-IN"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401080" cy="6143668"/>
          </a:xfrm>
        </p:spPr>
        <p:txBody>
          <a:bodyPr>
            <a:normAutofit/>
          </a:bodyPr>
          <a:lstStyle/>
          <a:p>
            <a:pPr>
              <a:buNone/>
            </a:pPr>
            <a:r>
              <a:rPr lang="en-US" sz="2400" b="1" i="1" dirty="0" err="1" smtClean="0">
                <a:solidFill>
                  <a:schemeClr val="tx2"/>
                </a:solidFill>
              </a:rPr>
              <a:t>Gouraud</a:t>
            </a:r>
            <a:r>
              <a:rPr lang="en-US" sz="2400" b="1" i="1" dirty="0" smtClean="0">
                <a:solidFill>
                  <a:schemeClr val="tx2"/>
                </a:solidFill>
              </a:rPr>
              <a:t> shading:</a:t>
            </a:r>
          </a:p>
          <a:p>
            <a:pPr>
              <a:buNone/>
            </a:pPr>
            <a:r>
              <a:rPr lang="en-US" sz="2000" i="1" dirty="0" smtClean="0">
                <a:solidFill>
                  <a:schemeClr val="accent2"/>
                </a:solidFill>
              </a:rPr>
              <a:t>Its also called as intensity interpolation shading, which eliminates intensity discontinuities. </a:t>
            </a:r>
          </a:p>
          <a:p>
            <a:pPr>
              <a:buNone/>
            </a:pPr>
            <a:r>
              <a:rPr lang="en-US" sz="2000" dirty="0" smtClean="0"/>
              <a:t>It extends the concept of interpolated shading applied to individual polygon by interpolating </a:t>
            </a:r>
            <a:r>
              <a:rPr lang="en-US" sz="2000" b="1" u="sng" dirty="0" smtClean="0"/>
              <a:t>polygon vertex illumination value</a:t>
            </a:r>
            <a:r>
              <a:rPr lang="en-US" sz="2000" dirty="0" smtClean="0"/>
              <a:t>.</a:t>
            </a:r>
          </a:p>
          <a:p>
            <a:pPr>
              <a:buNone/>
            </a:pPr>
            <a:r>
              <a:rPr lang="en-US" sz="2000" dirty="0" smtClean="0"/>
              <a:t>And it also requires the normal( angle b/w light and normal vector) be known for each vertex of the polygon mesh.</a:t>
            </a:r>
          </a:p>
          <a:p>
            <a:pPr>
              <a:buNone/>
            </a:pPr>
            <a:r>
              <a:rPr lang="en-US" sz="2000" dirty="0" smtClean="0"/>
              <a:t>If an edge is meant to be visible(as at the joint b/w plane wing and body), we find two vertex normal's and intensity is identified.</a:t>
            </a:r>
          </a:p>
          <a:p>
            <a:pPr>
              <a:buNone/>
            </a:pPr>
            <a:endParaRPr lang="en-US" sz="2000" dirty="0" smtClean="0">
              <a:solidFill>
                <a:schemeClr val="accent2"/>
              </a:solidFill>
            </a:endParaRPr>
          </a:p>
          <a:p>
            <a:pPr>
              <a:buNone/>
            </a:pPr>
            <a:r>
              <a:rPr lang="en-US" sz="2000" dirty="0" smtClean="0">
                <a:solidFill>
                  <a:schemeClr val="accent2"/>
                </a:solidFill>
              </a:rPr>
              <a:t>In this approach vertex intensities </a:t>
            </a:r>
          </a:p>
          <a:p>
            <a:pPr>
              <a:buNone/>
            </a:pPr>
            <a:r>
              <a:rPr lang="en-US" sz="2000" dirty="0" smtClean="0">
                <a:solidFill>
                  <a:schemeClr val="accent2"/>
                </a:solidFill>
              </a:rPr>
              <a:t>is find by using the vertex normal’s </a:t>
            </a:r>
          </a:p>
          <a:p>
            <a:pPr>
              <a:buNone/>
            </a:pPr>
            <a:r>
              <a:rPr lang="en-US" sz="2000" dirty="0" smtClean="0">
                <a:solidFill>
                  <a:schemeClr val="accent2"/>
                </a:solidFill>
              </a:rPr>
              <a:t>with any desired illumination model.</a:t>
            </a:r>
          </a:p>
          <a:p>
            <a:pPr>
              <a:buNone/>
            </a:pPr>
            <a:endParaRPr lang="en-US" sz="2000" dirty="0" smtClean="0">
              <a:solidFill>
                <a:schemeClr val="accent2"/>
              </a:solidFill>
            </a:endParaRPr>
          </a:p>
          <a:p>
            <a:pPr>
              <a:buNone/>
            </a:pPr>
            <a:endParaRPr lang="en-US" sz="2000" dirty="0" smtClean="0">
              <a:solidFill>
                <a:schemeClr val="accent2"/>
              </a:solidFill>
            </a:endParaRPr>
          </a:p>
          <a:p>
            <a:pPr>
              <a:buNone/>
            </a:pPr>
            <a:r>
              <a:rPr lang="en-US" sz="2000" dirty="0" smtClean="0"/>
              <a:t>Finally each polygon is shaded by linear interpolation</a:t>
            </a:r>
          </a:p>
          <a:p>
            <a:pPr>
              <a:buNone/>
            </a:pPr>
            <a:r>
              <a:rPr lang="en-US" sz="2000" dirty="0" smtClean="0"/>
              <a:t> of vertex intensities along each edge and then b/w scan lines </a:t>
            </a:r>
          </a:p>
          <a:p>
            <a:pPr>
              <a:buNone/>
            </a:pPr>
            <a:endParaRPr lang="en-US" sz="2400" dirty="0" smtClean="0"/>
          </a:p>
          <a:p>
            <a:pPr>
              <a:buNone/>
            </a:pPr>
            <a:endParaRPr lang="en-US" sz="2400" dirty="0" smtClean="0"/>
          </a:p>
          <a:p>
            <a:pPr>
              <a:buNone/>
            </a:pPr>
            <a:endParaRPr lang="en-US" sz="2400" dirty="0" smtClean="0"/>
          </a:p>
          <a:p>
            <a:pPr>
              <a:buNone/>
            </a:pPr>
            <a:endParaRPr lang="en-IN" sz="2400" dirty="0"/>
          </a:p>
        </p:txBody>
      </p:sp>
      <p:pic>
        <p:nvPicPr>
          <p:cNvPr id="69634" name="Picture 2"/>
          <p:cNvPicPr>
            <a:picLocks noChangeAspect="1" noChangeArrowheads="1"/>
          </p:cNvPicPr>
          <p:nvPr/>
        </p:nvPicPr>
        <p:blipFill>
          <a:blip r:embed="rId2"/>
          <a:srcRect/>
          <a:stretch>
            <a:fillRect/>
          </a:stretch>
        </p:blipFill>
        <p:spPr bwMode="auto">
          <a:xfrm>
            <a:off x="6286512" y="3071810"/>
            <a:ext cx="2555701" cy="248686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checkerboard(across)">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 calcmode="lin" valueType="num">
                                      <p:cBhvr additive="base">
                                        <p:cTn id="32"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anim calcmode="lin" valueType="num">
                                      <p:cBhvr additive="base">
                                        <p:cTn id="36"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429420"/>
          </a:xfrm>
        </p:spPr>
        <p:txBody>
          <a:bodyPr>
            <a:normAutofit lnSpcReduction="10000"/>
          </a:bodyPr>
          <a:lstStyle/>
          <a:p>
            <a:pPr>
              <a:buNone/>
            </a:pPr>
            <a:r>
              <a:rPr lang="en-US" sz="2400" b="1" i="1" dirty="0" err="1" smtClean="0">
                <a:solidFill>
                  <a:schemeClr val="tx2"/>
                </a:solidFill>
              </a:rPr>
              <a:t>Phong</a:t>
            </a:r>
            <a:r>
              <a:rPr lang="en-US" sz="2400" b="1" i="1" dirty="0" smtClean="0">
                <a:solidFill>
                  <a:schemeClr val="tx2"/>
                </a:solidFill>
              </a:rPr>
              <a:t> shading:</a:t>
            </a:r>
          </a:p>
          <a:p>
            <a:pPr>
              <a:buNone/>
            </a:pPr>
            <a:r>
              <a:rPr lang="en-IN" sz="2400" dirty="0" smtClean="0"/>
              <a:t>It interpolates surface normal's across </a:t>
            </a:r>
            <a:r>
              <a:rPr lang="en-IN" sz="2400" dirty="0" err="1" smtClean="0"/>
              <a:t>rasterized</a:t>
            </a:r>
            <a:r>
              <a:rPr lang="en-IN" sz="2400" dirty="0" smtClean="0"/>
              <a:t> polygons and computes pixel </a:t>
            </a:r>
            <a:r>
              <a:rPr lang="en-IN" sz="2400" dirty="0" err="1" smtClean="0"/>
              <a:t>colors</a:t>
            </a:r>
            <a:r>
              <a:rPr lang="en-IN" sz="2400" dirty="0" smtClean="0"/>
              <a:t> based on the interpolated normal's and a reflection model.</a:t>
            </a:r>
          </a:p>
          <a:p>
            <a:pPr>
              <a:buNone/>
            </a:pPr>
            <a:r>
              <a:rPr lang="en-US" sz="2400" dirty="0" smtClean="0"/>
              <a:t>Interpolation along edges is done by means of incremental calculations.</a:t>
            </a:r>
          </a:p>
          <a:p>
            <a:pPr>
              <a:buNone/>
            </a:pPr>
            <a:r>
              <a:rPr lang="en-US" sz="2400" dirty="0" smtClean="0"/>
              <a:t>( Here illumination model is applied on</a:t>
            </a:r>
          </a:p>
          <a:p>
            <a:pPr>
              <a:buNone/>
            </a:pPr>
            <a:r>
              <a:rPr lang="en-US" sz="2400" dirty="0" smtClean="0"/>
              <a:t>different points of the edge to identify </a:t>
            </a:r>
          </a:p>
          <a:p>
            <a:pPr>
              <a:buNone/>
            </a:pPr>
            <a:r>
              <a:rPr lang="en-US" sz="2400" dirty="0" smtClean="0"/>
              <a:t>the intensity of the selected pixel,</a:t>
            </a:r>
          </a:p>
          <a:p>
            <a:pPr>
              <a:buNone/>
            </a:pPr>
            <a:r>
              <a:rPr lang="en-US" sz="2400" dirty="0" smtClean="0"/>
              <a:t>same approach is applied for each </a:t>
            </a:r>
          </a:p>
          <a:p>
            <a:pPr>
              <a:buNone/>
            </a:pPr>
            <a:r>
              <a:rPr lang="en-US" sz="2400" dirty="0" smtClean="0"/>
              <a:t>Scan line);</a:t>
            </a:r>
          </a:p>
          <a:p>
            <a:pPr algn="ctr">
              <a:buNone/>
            </a:pPr>
            <a:r>
              <a:rPr lang="en-US" sz="2400" dirty="0" smtClean="0">
                <a:solidFill>
                  <a:srgbClr val="FF0000"/>
                </a:solidFill>
              </a:rPr>
              <a:t>OR</a:t>
            </a:r>
          </a:p>
          <a:p>
            <a:pPr>
              <a:buNone/>
            </a:pPr>
            <a:r>
              <a:rPr lang="en-US" sz="2400" dirty="0" smtClean="0"/>
              <a:t>This shading achieves better approximation to the true shape of a surface and thus better rendering of the surface by determining surface </a:t>
            </a:r>
            <a:r>
              <a:rPr lang="en-US" sz="2400" dirty="0" err="1" smtClean="0"/>
              <a:t>normals</a:t>
            </a:r>
            <a:r>
              <a:rPr lang="en-US" sz="2400" dirty="0" smtClean="0"/>
              <a:t> at each point using linear interpolating techniques. This process is computationally expensive.</a:t>
            </a:r>
          </a:p>
          <a:p>
            <a:pPr>
              <a:buNone/>
            </a:pPr>
            <a:endParaRPr lang="en-IN" sz="2400" dirty="0"/>
          </a:p>
        </p:txBody>
      </p:sp>
      <p:pic>
        <p:nvPicPr>
          <p:cNvPr id="70659" name="Picture 3"/>
          <p:cNvPicPr>
            <a:picLocks noChangeAspect="1" noChangeArrowheads="1"/>
          </p:cNvPicPr>
          <p:nvPr/>
        </p:nvPicPr>
        <p:blipFill>
          <a:blip r:embed="rId2"/>
          <a:srcRect/>
          <a:stretch>
            <a:fillRect/>
          </a:stretch>
        </p:blipFill>
        <p:spPr bwMode="auto">
          <a:xfrm>
            <a:off x="5715008" y="2571744"/>
            <a:ext cx="3162300" cy="19716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500"/>
                                        <p:tgtEl>
                                          <p:spTgt spid="3">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ox(in)">
                                      <p:cBhvr>
                                        <p:cTn id="10" dur="500"/>
                                        <p:tgtEl>
                                          <p:spTgt spid="3">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ox(in)">
                                      <p:cBhvr>
                                        <p:cTn id="13" dur="500"/>
                                        <p:tgtEl>
                                          <p:spTgt spid="3">
                                            <p:txEl>
                                              <p:pRg st="5" end="5"/>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ox(in)">
                                      <p:cBhvr>
                                        <p:cTn id="16" dur="500"/>
                                        <p:tgtEl>
                                          <p:spTgt spid="3">
                                            <p:txEl>
                                              <p:pRg st="6" end="6"/>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ox(in)">
                                      <p:cBhvr>
                                        <p:cTn id="19" dur="500"/>
                                        <p:tgtEl>
                                          <p:spTgt spid="3">
                                            <p:txEl>
                                              <p:pRg st="7" end="7"/>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ox(in)">
                                      <p:cBhvr>
                                        <p:cTn id="22" dur="500"/>
                                        <p:tgtEl>
                                          <p:spTgt spid="3">
                                            <p:txEl>
                                              <p:pRg st="8" end="8"/>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ox(in)">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http://common.ziffdavisinternet.com/encyclopedia_images/_SHADING.GIF"/>
          <p:cNvPicPr>
            <a:picLocks noChangeAspect="1" noChangeArrowheads="1"/>
          </p:cNvPicPr>
          <p:nvPr/>
        </p:nvPicPr>
        <p:blipFill>
          <a:blip r:embed="rId2"/>
          <a:srcRect/>
          <a:stretch>
            <a:fillRect/>
          </a:stretch>
        </p:blipFill>
        <p:spPr bwMode="auto">
          <a:xfrm>
            <a:off x="428597" y="857232"/>
            <a:ext cx="8001056" cy="335758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en-IN" dirty="0"/>
              <a:t>Plane Equations</a:t>
            </a:r>
          </a:p>
          <a:p>
            <a:pPr>
              <a:buNone/>
            </a:pPr>
            <a:r>
              <a:rPr lang="en-IN" sz="2400" dirty="0"/>
              <a:t>The equation for plane surface can be expressed as </a:t>
            </a:r>
            <a:endParaRPr lang="en-IN" sz="2400" dirty="0" smtClean="0"/>
          </a:p>
          <a:p>
            <a:pPr>
              <a:buNone/>
            </a:pPr>
            <a:r>
              <a:rPr lang="en-IN" sz="2400" dirty="0"/>
              <a:t>	</a:t>
            </a:r>
            <a:r>
              <a:rPr lang="en-IN" sz="2400" dirty="0" smtClean="0"/>
              <a:t>		</a:t>
            </a:r>
            <a:r>
              <a:rPr lang="en-IN" sz="2400" dirty="0" err="1" smtClean="0"/>
              <a:t>Ax</a:t>
            </a:r>
            <a:r>
              <a:rPr lang="en-IN" sz="2400" dirty="0" smtClean="0"/>
              <a:t> </a:t>
            </a:r>
            <a:r>
              <a:rPr lang="en-IN" sz="2400" dirty="0"/>
              <a:t>+ By + </a:t>
            </a:r>
            <a:r>
              <a:rPr lang="en-IN" sz="2400" dirty="0" err="1"/>
              <a:t>Cz</a:t>
            </a:r>
            <a:r>
              <a:rPr lang="en-IN" sz="2400" dirty="0"/>
              <a:t> + D = 0</a:t>
            </a:r>
          </a:p>
          <a:p>
            <a:pPr>
              <a:buNone/>
            </a:pPr>
            <a:r>
              <a:rPr lang="en-IN" sz="2000" i="1" dirty="0"/>
              <a:t>Where (x, y, z) is any point on the plane, and the coefficients A, B, C, and D are constants describing the spatial properties of the plane</a:t>
            </a:r>
            <a:r>
              <a:rPr lang="en-IN" sz="2000" i="1" dirty="0" smtClean="0"/>
              <a:t>.</a:t>
            </a:r>
          </a:p>
          <a:p>
            <a:pPr>
              <a:buNone/>
            </a:pPr>
            <a:r>
              <a:rPr lang="en-IN" sz="2000" dirty="0"/>
              <a:t>Let us assume that three vertices of the plane are (x</a:t>
            </a:r>
            <a:r>
              <a:rPr lang="en-IN" sz="2000" baseline="-25000" dirty="0"/>
              <a:t>1</a:t>
            </a:r>
            <a:r>
              <a:rPr lang="en-IN" sz="2000" dirty="0"/>
              <a:t>, y</a:t>
            </a:r>
            <a:r>
              <a:rPr lang="en-IN" sz="2000" baseline="-25000" dirty="0"/>
              <a:t>1</a:t>
            </a:r>
            <a:r>
              <a:rPr lang="en-IN" sz="2000" dirty="0"/>
              <a:t>, z</a:t>
            </a:r>
            <a:r>
              <a:rPr lang="en-IN" sz="2000" baseline="-25000" dirty="0"/>
              <a:t>1</a:t>
            </a:r>
            <a:r>
              <a:rPr lang="en-IN" sz="2000" dirty="0"/>
              <a:t>), (x</a:t>
            </a:r>
            <a:r>
              <a:rPr lang="en-IN" sz="2000" baseline="-25000" dirty="0"/>
              <a:t>2</a:t>
            </a:r>
            <a:r>
              <a:rPr lang="en-IN" sz="2000" dirty="0"/>
              <a:t>, y</a:t>
            </a:r>
            <a:r>
              <a:rPr lang="en-IN" sz="2000" baseline="-25000" dirty="0"/>
              <a:t>2</a:t>
            </a:r>
            <a:r>
              <a:rPr lang="en-IN" sz="2000" dirty="0"/>
              <a:t>, z</a:t>
            </a:r>
            <a:r>
              <a:rPr lang="en-IN" sz="2000" baseline="-25000" dirty="0"/>
              <a:t>2</a:t>
            </a:r>
            <a:r>
              <a:rPr lang="en-IN" sz="2000" dirty="0"/>
              <a:t>) and (x</a:t>
            </a:r>
            <a:r>
              <a:rPr lang="en-IN" sz="2000" baseline="-25000" dirty="0"/>
              <a:t>3</a:t>
            </a:r>
            <a:r>
              <a:rPr lang="en-IN" sz="2000" dirty="0"/>
              <a:t>, y</a:t>
            </a:r>
            <a:r>
              <a:rPr lang="en-IN" sz="2000" baseline="-25000" dirty="0"/>
              <a:t>3</a:t>
            </a:r>
            <a:r>
              <a:rPr lang="en-IN" sz="2000" dirty="0"/>
              <a:t>, z</a:t>
            </a:r>
            <a:r>
              <a:rPr lang="en-IN" sz="2000" baseline="-25000" dirty="0"/>
              <a:t>3</a:t>
            </a:r>
            <a:r>
              <a:rPr lang="en-IN" sz="2000" dirty="0" smtClean="0"/>
              <a:t>).</a:t>
            </a:r>
          </a:p>
          <a:p>
            <a:pPr>
              <a:buNone/>
            </a:pPr>
            <a:endParaRPr lang="en-IN" sz="2000" i="1" dirty="0"/>
          </a:p>
          <a:p>
            <a:pPr>
              <a:buNone/>
            </a:pPr>
            <a:r>
              <a:rPr lang="en-IN" sz="2200" dirty="0"/>
              <a:t>Let us solve the following simultaneous equations for ratios A/D, B/D, and C/D. You get the values of A, B, C, and D.</a:t>
            </a:r>
          </a:p>
          <a:p>
            <a:pPr algn="ctr">
              <a:buNone/>
            </a:pPr>
            <a:r>
              <a:rPr lang="en-IN" sz="2200" dirty="0"/>
              <a:t>(A/D) x</a:t>
            </a:r>
            <a:r>
              <a:rPr lang="en-IN" sz="2200" baseline="-25000" dirty="0"/>
              <a:t>1</a:t>
            </a:r>
            <a:r>
              <a:rPr lang="en-IN" sz="2200" dirty="0"/>
              <a:t> + (B/D) y</a:t>
            </a:r>
            <a:r>
              <a:rPr lang="en-IN" sz="2200" baseline="-25000" dirty="0"/>
              <a:t>1</a:t>
            </a:r>
            <a:r>
              <a:rPr lang="en-IN" sz="2200" dirty="0"/>
              <a:t> + (C/D) z</a:t>
            </a:r>
            <a:r>
              <a:rPr lang="en-IN" sz="2200" baseline="-25000" dirty="0"/>
              <a:t>1</a:t>
            </a:r>
            <a:r>
              <a:rPr lang="en-IN" sz="2200" dirty="0"/>
              <a:t> = -1</a:t>
            </a:r>
          </a:p>
          <a:p>
            <a:pPr algn="ctr">
              <a:buNone/>
            </a:pPr>
            <a:r>
              <a:rPr lang="en-IN" sz="2200" dirty="0"/>
              <a:t>(A/D) x</a:t>
            </a:r>
            <a:r>
              <a:rPr lang="en-IN" sz="2200" baseline="-25000" dirty="0"/>
              <a:t>2</a:t>
            </a:r>
            <a:r>
              <a:rPr lang="en-IN" sz="2200" dirty="0"/>
              <a:t> + (B/D) y</a:t>
            </a:r>
            <a:r>
              <a:rPr lang="en-IN" sz="2200" baseline="-25000" dirty="0"/>
              <a:t>2</a:t>
            </a:r>
            <a:r>
              <a:rPr lang="en-IN" sz="2200" dirty="0"/>
              <a:t> + (C/D) z</a:t>
            </a:r>
            <a:r>
              <a:rPr lang="en-IN" sz="2200" baseline="-25000" dirty="0"/>
              <a:t>2</a:t>
            </a:r>
            <a:r>
              <a:rPr lang="en-IN" sz="2200" dirty="0"/>
              <a:t> = -1</a:t>
            </a:r>
          </a:p>
          <a:p>
            <a:pPr algn="ctr">
              <a:buNone/>
            </a:pPr>
            <a:r>
              <a:rPr lang="en-IN" sz="2200" dirty="0"/>
              <a:t>(A/D) x</a:t>
            </a:r>
            <a:r>
              <a:rPr lang="en-IN" sz="2200" baseline="-25000" dirty="0"/>
              <a:t>3</a:t>
            </a:r>
            <a:r>
              <a:rPr lang="en-IN" sz="2200" dirty="0"/>
              <a:t> + (B/D) y</a:t>
            </a:r>
            <a:r>
              <a:rPr lang="en-IN" sz="2200" baseline="-25000" dirty="0"/>
              <a:t>3</a:t>
            </a:r>
            <a:r>
              <a:rPr lang="en-IN" sz="2200" dirty="0"/>
              <a:t> + (C/D) z</a:t>
            </a:r>
            <a:r>
              <a:rPr lang="en-IN" sz="2200" baseline="-25000" dirty="0"/>
              <a:t>3</a:t>
            </a:r>
            <a:r>
              <a:rPr lang="en-IN" sz="2200" dirty="0"/>
              <a:t> = -1</a:t>
            </a:r>
          </a:p>
          <a:p>
            <a:pPr>
              <a:buNone/>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wipe(down)">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6072230"/>
          </a:xfrm>
        </p:spPr>
        <p:txBody>
          <a:bodyPr>
            <a:normAutofit fontScale="92500" lnSpcReduction="10000"/>
          </a:bodyPr>
          <a:lstStyle/>
          <a:p>
            <a:pPr>
              <a:buNone/>
            </a:pPr>
            <a:r>
              <a:rPr lang="en-US" sz="3000" b="1" dirty="0" smtClean="0"/>
              <a:t>Problems with Interpolated Shading</a:t>
            </a:r>
          </a:p>
          <a:p>
            <a:pPr algn="r">
              <a:buNone/>
            </a:pPr>
            <a:r>
              <a:rPr lang="en-US" sz="1800" dirty="0" smtClean="0">
                <a:solidFill>
                  <a:schemeClr val="accent2"/>
                </a:solidFill>
              </a:rPr>
              <a:t>silhouette( show as a dark edge)</a:t>
            </a:r>
          </a:p>
          <a:p>
            <a:pPr>
              <a:buNone/>
            </a:pPr>
            <a:r>
              <a:rPr lang="en-US" sz="1800" b="1" i="1" dirty="0" smtClean="0">
                <a:solidFill>
                  <a:schemeClr val="tx2"/>
                </a:solidFill>
              </a:rPr>
              <a:t> </a:t>
            </a:r>
            <a:r>
              <a:rPr lang="en-US" sz="2400" b="1" i="1" dirty="0" smtClean="0">
                <a:solidFill>
                  <a:schemeClr val="tx2"/>
                </a:solidFill>
              </a:rPr>
              <a:t>1.Polygon Silhouette: </a:t>
            </a:r>
            <a:r>
              <a:rPr lang="en-US" sz="2400" dirty="0" smtClean="0"/>
              <a:t>No matter how good an approximation an interpolated shading model offers to the actual shading of the curved surfaces, but still the silhouette edge of a mesh is still clearly polygonal.</a:t>
            </a:r>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r>
              <a:rPr lang="en-US" sz="2400" b="1" i="1" dirty="0" smtClean="0">
                <a:solidFill>
                  <a:schemeClr val="tx2"/>
                </a:solidFill>
              </a:rPr>
              <a:t>2.Perspective distortion: </a:t>
            </a:r>
            <a:r>
              <a:rPr lang="en-US" sz="2400" dirty="0" smtClean="0"/>
              <a:t>anomalies are introduced because interpolation is performed after the perspective transformation in the 3D screen-coordinate system rather than in WC system.</a:t>
            </a:r>
          </a:p>
          <a:p>
            <a:pPr>
              <a:buNone/>
            </a:pPr>
            <a:endParaRPr lang="en-US" sz="1800" dirty="0" smtClean="0"/>
          </a:p>
        </p:txBody>
      </p:sp>
      <p:pic>
        <p:nvPicPr>
          <p:cNvPr id="75778" name="Picture 2" descr="http://thumb1.shutterstock.com/display_pic_with_logo/2962207/264015308/stock-vector-monochrome-world-map-made-in-the-style-of-polygon-drawing-black-white-264015308.jpg"/>
          <p:cNvPicPr>
            <a:picLocks noChangeAspect="1" noChangeArrowheads="1"/>
          </p:cNvPicPr>
          <p:nvPr/>
        </p:nvPicPr>
        <p:blipFill>
          <a:blip r:embed="rId2"/>
          <a:srcRect/>
          <a:stretch>
            <a:fillRect/>
          </a:stretch>
        </p:blipFill>
        <p:spPr bwMode="auto">
          <a:xfrm>
            <a:off x="4929190" y="2428868"/>
            <a:ext cx="2758985" cy="2500330"/>
          </a:xfrm>
          <a:prstGeom prst="rect">
            <a:avLst/>
          </a:prstGeom>
          <a:noFill/>
        </p:spPr>
      </p:pic>
      <p:pic>
        <p:nvPicPr>
          <p:cNvPr id="75782" name="Picture 6" descr="dog polygon silhouette, vector illustration - stock vector"/>
          <p:cNvPicPr>
            <a:picLocks noChangeAspect="1" noChangeArrowheads="1"/>
          </p:cNvPicPr>
          <p:nvPr/>
        </p:nvPicPr>
        <p:blipFill>
          <a:blip r:embed="rId3"/>
          <a:srcRect/>
          <a:stretch>
            <a:fillRect/>
          </a:stretch>
        </p:blipFill>
        <p:spPr bwMode="auto">
          <a:xfrm>
            <a:off x="1928794" y="2500306"/>
            <a:ext cx="2286016" cy="238761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 calcmode="lin" valueType="num">
                                      <p:cBhvr additive="base">
                                        <p:cTn id="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214414" y="2571744"/>
            <a:ext cx="5286375" cy="3086100"/>
          </a:xfrm>
          <a:prstGeom prst="rect">
            <a:avLst/>
          </a:prstGeom>
          <a:noFill/>
          <a:ln w="9525">
            <a:noFill/>
            <a:miter lim="800000"/>
            <a:headEnd/>
            <a:tailEnd/>
          </a:ln>
          <a:effectLst/>
        </p:spPr>
      </p:pic>
      <p:sp>
        <p:nvSpPr>
          <p:cNvPr id="5" name="Rectangle 4"/>
          <p:cNvSpPr/>
          <p:nvPr/>
        </p:nvSpPr>
        <p:spPr>
          <a:xfrm>
            <a:off x="571472" y="500042"/>
            <a:ext cx="7500990" cy="1569660"/>
          </a:xfrm>
          <a:prstGeom prst="rect">
            <a:avLst/>
          </a:prstGeom>
        </p:spPr>
        <p:txBody>
          <a:bodyPr wrap="square">
            <a:spAutoFit/>
          </a:bodyPr>
          <a:lstStyle/>
          <a:p>
            <a:pPr>
              <a:buNone/>
            </a:pPr>
            <a:r>
              <a:rPr lang="en-US" sz="2400" b="1" i="1" dirty="0" smtClean="0">
                <a:solidFill>
                  <a:schemeClr val="tx2"/>
                </a:solidFill>
              </a:rPr>
              <a:t>3.Orientation dependence: </a:t>
            </a:r>
            <a:r>
              <a:rPr lang="en-US" sz="2400" dirty="0" smtClean="0"/>
              <a:t>Interpolated shading model is not dependent of the polygon orientation. So intensity of the object varies if its rotated, so representation is deviate from the expected result.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buNone/>
            </a:pPr>
            <a:r>
              <a:rPr lang="en-US" sz="2400" b="1" i="1" dirty="0" smtClean="0">
                <a:solidFill>
                  <a:schemeClr val="tx2"/>
                </a:solidFill>
              </a:rPr>
              <a:t>4.Problems at shared edge:</a:t>
            </a:r>
          </a:p>
          <a:p>
            <a:pPr>
              <a:buNone/>
            </a:pPr>
            <a:r>
              <a:rPr lang="en-US" sz="2400" dirty="0" smtClean="0"/>
              <a:t>Shading discontinuities can occur when two adjacent polygon fail to share a vertex lies along their common edge.</a:t>
            </a:r>
          </a:p>
          <a:p>
            <a:pPr>
              <a:buNone/>
            </a:pPr>
            <a:r>
              <a:rPr lang="en-US" sz="2400" dirty="0" smtClean="0"/>
              <a:t>Ex: B is shared by two polygons on the right, but not by the large polygon on the left. The shading information determined at point B for the polygon at the right will not be same as the information interpolated at that point from the values of A and C for the polygon at the left. As a result, there will be a discontinuity in the shading.</a:t>
            </a:r>
          </a:p>
          <a:p>
            <a:pPr>
              <a:buNone/>
            </a:pPr>
            <a:endParaRPr lang="en-IN" sz="2400" dirty="0"/>
          </a:p>
        </p:txBody>
      </p:sp>
      <p:pic>
        <p:nvPicPr>
          <p:cNvPr id="2050" name="Picture 2"/>
          <p:cNvPicPr>
            <a:picLocks noChangeAspect="1" noChangeArrowheads="1"/>
          </p:cNvPicPr>
          <p:nvPr/>
        </p:nvPicPr>
        <p:blipFill>
          <a:blip r:embed="rId2"/>
          <a:srcRect/>
          <a:stretch>
            <a:fillRect/>
          </a:stretch>
        </p:blipFill>
        <p:spPr bwMode="auto">
          <a:xfrm>
            <a:off x="5643570" y="3529914"/>
            <a:ext cx="2214578" cy="29778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554683"/>
          </a:xfrm>
        </p:spPr>
        <p:txBody>
          <a:bodyPr>
            <a:normAutofit/>
          </a:bodyPr>
          <a:lstStyle/>
          <a:p>
            <a:pPr>
              <a:buNone/>
            </a:pPr>
            <a:r>
              <a:rPr lang="en-US" sz="2400" b="1" i="1" dirty="0" smtClean="0">
                <a:solidFill>
                  <a:schemeClr val="tx2"/>
                </a:solidFill>
              </a:rPr>
              <a:t>5.Unrepresentative vertex </a:t>
            </a:r>
            <a:r>
              <a:rPr lang="en-US" sz="2400" b="1" i="1" dirty="0" err="1" smtClean="0">
                <a:solidFill>
                  <a:schemeClr val="tx2"/>
                </a:solidFill>
              </a:rPr>
              <a:t>normals</a:t>
            </a:r>
            <a:r>
              <a:rPr lang="en-US" sz="2400" b="1" i="1" dirty="0" smtClean="0">
                <a:solidFill>
                  <a:schemeClr val="tx2"/>
                </a:solidFill>
              </a:rPr>
              <a:t>:</a:t>
            </a:r>
          </a:p>
          <a:p>
            <a:pPr>
              <a:buNone/>
            </a:pPr>
            <a:r>
              <a:rPr lang="en-US" sz="2400" dirty="0" smtClean="0"/>
              <a:t>Computed vertex </a:t>
            </a:r>
            <a:r>
              <a:rPr lang="en-US" sz="2400" dirty="0" err="1" smtClean="0"/>
              <a:t>normals</a:t>
            </a:r>
            <a:r>
              <a:rPr lang="en-US" sz="2400" dirty="0" smtClean="0"/>
              <a:t> may not adequately represent the surface’s geometry. </a:t>
            </a:r>
          </a:p>
          <a:p>
            <a:pPr>
              <a:buNone/>
            </a:pPr>
            <a:r>
              <a:rPr lang="en-US" sz="2400" dirty="0" smtClean="0"/>
              <a:t>Ex: if we compute vertex </a:t>
            </a:r>
            <a:r>
              <a:rPr lang="en-US" sz="2400" dirty="0" err="1" smtClean="0"/>
              <a:t>normals</a:t>
            </a:r>
            <a:r>
              <a:rPr lang="en-US" sz="2400" dirty="0" smtClean="0"/>
              <a:t> by averaging the </a:t>
            </a:r>
            <a:r>
              <a:rPr lang="en-US" sz="2400" dirty="0" err="1" smtClean="0"/>
              <a:t>normals</a:t>
            </a:r>
            <a:r>
              <a:rPr lang="en-US" sz="2400" dirty="0" smtClean="0"/>
              <a:t> of the surfaces sharing a vertex, all of the vertex </a:t>
            </a:r>
            <a:r>
              <a:rPr lang="en-US" sz="2400" dirty="0" err="1" smtClean="0"/>
              <a:t>normals</a:t>
            </a:r>
            <a:r>
              <a:rPr lang="en-US" sz="2400" dirty="0" smtClean="0"/>
              <a:t> will be parallel to one another, resulting in little or no in variation in shade if the light source is distant.</a:t>
            </a:r>
          </a:p>
          <a:p>
            <a:pPr>
              <a:buNone/>
            </a:pPr>
            <a:endParaRPr lang="en-IN" sz="2400" dirty="0"/>
          </a:p>
        </p:txBody>
      </p:sp>
      <p:pic>
        <p:nvPicPr>
          <p:cNvPr id="3074" name="Picture 2"/>
          <p:cNvPicPr>
            <a:picLocks noChangeAspect="1" noChangeArrowheads="1"/>
          </p:cNvPicPr>
          <p:nvPr/>
        </p:nvPicPr>
        <p:blipFill>
          <a:blip r:embed="rId2"/>
          <a:srcRect/>
          <a:stretch>
            <a:fillRect/>
          </a:stretch>
        </p:blipFill>
        <p:spPr bwMode="auto">
          <a:xfrm>
            <a:off x="1857356" y="3500438"/>
            <a:ext cx="6128240" cy="2286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buNone/>
            </a:pPr>
            <a:r>
              <a:rPr lang="en-US" sz="2400" b="1" dirty="0" smtClean="0">
                <a:solidFill>
                  <a:schemeClr val="accent2"/>
                </a:solidFill>
              </a:rPr>
              <a:t>Shadow</a:t>
            </a:r>
          </a:p>
          <a:p>
            <a:pPr>
              <a:buNone/>
            </a:pPr>
            <a:r>
              <a:rPr lang="en-IN" sz="2400" dirty="0" smtClean="0"/>
              <a:t>A </a:t>
            </a:r>
            <a:r>
              <a:rPr lang="en-IN" sz="2400" b="1" dirty="0" smtClean="0"/>
              <a:t>shadow</a:t>
            </a:r>
            <a:r>
              <a:rPr lang="en-IN" sz="2400" dirty="0" smtClean="0"/>
              <a:t> is a space where light from a light source is blocked by an opaque object. </a:t>
            </a:r>
          </a:p>
          <a:p>
            <a:pPr>
              <a:buNone/>
            </a:pPr>
            <a:r>
              <a:rPr lang="en-US" sz="2400" dirty="0" smtClean="0"/>
              <a:t>Visible surface algorithms to determine which surfaces can be seen from the viewer.</a:t>
            </a:r>
          </a:p>
          <a:p>
            <a:pPr>
              <a:buNone/>
            </a:pPr>
            <a:r>
              <a:rPr lang="en-US" sz="2400" dirty="0" smtClean="0"/>
              <a:t>Shadow algorithms determine which surfaces are visible to light source.</a:t>
            </a:r>
          </a:p>
          <a:p>
            <a:pPr>
              <a:buNone/>
            </a:pPr>
            <a:endParaRPr lang="en-US" sz="2400" dirty="0" smtClean="0"/>
          </a:p>
          <a:p>
            <a:pPr>
              <a:buNone/>
            </a:pPr>
            <a:r>
              <a:rPr lang="en-US" sz="2400" dirty="0" smtClean="0"/>
              <a:t>The surfaces that are visible from the light source are not in shadow, those that are not visible from the light source are in shadow.</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428604"/>
            <a:ext cx="8229600" cy="5597533"/>
          </a:xfrm>
        </p:spPr>
        <p:txBody>
          <a:bodyPr>
            <a:normAutofit/>
          </a:bodyPr>
          <a:lstStyle/>
          <a:p>
            <a:pPr>
              <a:buNone/>
            </a:pPr>
            <a:r>
              <a:rPr lang="en-US" sz="2400" dirty="0" smtClean="0">
                <a:solidFill>
                  <a:schemeClr val="accent2"/>
                </a:solidFill>
              </a:rPr>
              <a:t>A two pass object-precision shadow algorithm</a:t>
            </a:r>
          </a:p>
          <a:p>
            <a:pPr>
              <a:buNone/>
            </a:pPr>
            <a:r>
              <a:rPr lang="en-US" sz="2400" dirty="0" smtClean="0"/>
              <a:t>Here </a:t>
            </a:r>
            <a:r>
              <a:rPr lang="en-US" sz="2400" dirty="0" err="1" smtClean="0"/>
              <a:t>weiler-Atheron</a:t>
            </a:r>
            <a:r>
              <a:rPr lang="en-US" sz="2400" dirty="0" smtClean="0"/>
              <a:t> Algorithm is applied twice on the description of object, once for the Viewpoint, and once for the light source.</a:t>
            </a:r>
          </a:p>
          <a:p>
            <a:pPr>
              <a:buNone/>
            </a:pPr>
            <a:r>
              <a:rPr lang="en-US" sz="2400" dirty="0" smtClean="0"/>
              <a:t>The result are then combined to determine the pieces of each visible part of a polygon and the scene is scan converted.</a:t>
            </a:r>
          </a:p>
          <a:p>
            <a:pPr>
              <a:buNone/>
            </a:pPr>
            <a:endParaRPr lang="en-US" sz="2400" dirty="0" smtClean="0"/>
          </a:p>
          <a:p>
            <a:pPr>
              <a:buNone/>
            </a:pPr>
            <a:endParaRPr lang="en-IN" sz="24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034" y="285728"/>
            <a:ext cx="8286808" cy="5632311"/>
          </a:xfrm>
          <a:prstGeom prst="rect">
            <a:avLst/>
          </a:prstGeom>
        </p:spPr>
        <p:txBody>
          <a:bodyPr wrap="square">
            <a:spAutoFit/>
          </a:bodyPr>
          <a:lstStyle/>
          <a:p>
            <a:pPr>
              <a:buNone/>
            </a:pPr>
            <a:r>
              <a:rPr lang="en-US" sz="2000" dirty="0" smtClean="0"/>
              <a:t>Steps in algorithm: </a:t>
            </a:r>
          </a:p>
          <a:p>
            <a:pPr>
              <a:buNone/>
            </a:pPr>
            <a:endParaRPr lang="en-US" sz="2000" dirty="0" smtClean="0"/>
          </a:p>
          <a:p>
            <a:pPr>
              <a:buFont typeface="Arial" pitchFamily="34" charset="0"/>
              <a:buChar char="•"/>
            </a:pPr>
            <a:r>
              <a:rPr lang="en-US" sz="2000" dirty="0" smtClean="0"/>
              <a:t>   First it determines those surfaces that are visible from the light source’s viewpoint, using </a:t>
            </a:r>
            <a:r>
              <a:rPr lang="en-US" sz="2000" dirty="0" err="1" smtClean="0"/>
              <a:t>Weiler-Atheron</a:t>
            </a:r>
            <a:r>
              <a:rPr lang="en-US" sz="2000" dirty="0" smtClean="0"/>
              <a:t> Visible –surface </a:t>
            </a:r>
            <a:r>
              <a:rPr lang="en-US" sz="2000" dirty="0" err="1" smtClean="0"/>
              <a:t>algo</a:t>
            </a:r>
            <a:r>
              <a:rPr lang="en-US" sz="2000" dirty="0" smtClean="0"/>
              <a:t>.</a:t>
            </a:r>
          </a:p>
          <a:p>
            <a:endParaRPr lang="en-US" sz="2000" dirty="0" smtClean="0"/>
          </a:p>
          <a:p>
            <a:pPr>
              <a:buFont typeface="Arial" pitchFamily="34" charset="0"/>
              <a:buChar char="•"/>
            </a:pPr>
            <a:r>
              <a:rPr lang="en-US" sz="2000" dirty="0" smtClean="0"/>
              <a:t>   The o/p of this pass is a list of lit polygons, each of which is tagged with the identity of its parent polygon.</a:t>
            </a:r>
          </a:p>
          <a:p>
            <a:pPr>
              <a:buFont typeface="Arial" pitchFamily="34" charset="0"/>
              <a:buChar char="•"/>
            </a:pPr>
            <a:endParaRPr lang="en-US" sz="2000" dirty="0" smtClean="0"/>
          </a:p>
          <a:p>
            <a:pPr>
              <a:buFont typeface="Arial" pitchFamily="34" charset="0"/>
              <a:buChar char="•"/>
            </a:pPr>
            <a:r>
              <a:rPr lang="en-US" sz="2000" dirty="0" smtClean="0"/>
              <a:t>   Now lit polygons are transformed back into the modeling coordinates and are merged with a copy of the original database as </a:t>
            </a:r>
            <a:r>
              <a:rPr lang="en-US" sz="2000" i="1" dirty="0" smtClean="0">
                <a:solidFill>
                  <a:schemeClr val="accent2"/>
                </a:solidFill>
              </a:rPr>
              <a:t>surface detail polygons </a:t>
            </a:r>
            <a:r>
              <a:rPr lang="en-US" sz="2000" dirty="0" smtClean="0"/>
              <a:t>creating a viewpoint independent merged database.( transformation is performed on both database before merging them);</a:t>
            </a:r>
          </a:p>
          <a:p>
            <a:pPr>
              <a:buFont typeface="Arial" pitchFamily="34" charset="0"/>
              <a:buChar char="•"/>
            </a:pPr>
            <a:endParaRPr lang="en-US" sz="2000" dirty="0" smtClean="0"/>
          </a:p>
          <a:p>
            <a:pPr>
              <a:buFont typeface="Arial" pitchFamily="34" charset="0"/>
              <a:buChar char="•"/>
            </a:pPr>
            <a:r>
              <a:rPr lang="en-US" sz="2000" dirty="0" smtClean="0"/>
              <a:t>   Visible surface determination is applied on the merged database from the viewpoint of an arbitrary observer, again using </a:t>
            </a:r>
            <a:r>
              <a:rPr lang="en-US" sz="2000" dirty="0" err="1" smtClean="0"/>
              <a:t>Weiler_Atheron</a:t>
            </a:r>
            <a:r>
              <a:rPr lang="en-US" sz="2000" dirty="0" smtClean="0"/>
              <a:t> </a:t>
            </a:r>
            <a:r>
              <a:rPr lang="en-US" sz="2000" dirty="0" err="1" smtClean="0"/>
              <a:t>Algo</a:t>
            </a:r>
            <a:r>
              <a:rPr lang="en-US" sz="2000" dirty="0" smtClean="0"/>
              <a:t>.</a:t>
            </a:r>
          </a:p>
          <a:p>
            <a:endParaRPr lang="en-US" sz="2000" dirty="0" smtClean="0"/>
          </a:p>
          <a:p>
            <a:r>
              <a:rPr lang="en-US" sz="2000" dirty="0" smtClean="0"/>
              <a:t>The result is then given to polygon scan-conversion algorithm to render the image.</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http://images.slideplayer.com/26/8445828/slides/slide_7.jpg"/>
          <p:cNvPicPr>
            <a:picLocks noChangeAspect="1" noChangeArrowheads="1"/>
          </p:cNvPicPr>
          <p:nvPr/>
        </p:nvPicPr>
        <p:blipFill>
          <a:blip r:embed="rId2"/>
          <a:srcRect/>
          <a:stretch>
            <a:fillRect/>
          </a:stretch>
        </p:blipFill>
        <p:spPr bwMode="auto">
          <a:xfrm>
            <a:off x="785786" y="0"/>
            <a:ext cx="8001024" cy="6357982"/>
          </a:xfrm>
          <a:prstGeom prst="rect">
            <a:avLst/>
          </a:prstGeom>
          <a:noFill/>
        </p:spPr>
      </p:pic>
      <p:sp>
        <p:nvSpPr>
          <p:cNvPr id="6" name="TextBox 5"/>
          <p:cNvSpPr txBox="1"/>
          <p:nvPr/>
        </p:nvSpPr>
        <p:spPr>
          <a:xfrm>
            <a:off x="142844" y="6286520"/>
            <a:ext cx="4000528" cy="369332"/>
          </a:xfrm>
          <a:prstGeom prst="rect">
            <a:avLst/>
          </a:prstGeom>
          <a:noFill/>
        </p:spPr>
        <p:txBody>
          <a:bodyPr wrap="square" rtlCol="0">
            <a:spAutoFit/>
          </a:bodyPr>
          <a:lstStyle/>
          <a:p>
            <a:r>
              <a:rPr lang="en-US" dirty="0" smtClean="0"/>
              <a:t>Refer page No-772 for complete diagram</a:t>
            </a:r>
            <a:endParaRPr lang="en-I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2000232" y="1071546"/>
            <a:ext cx="4429156" cy="4096051"/>
          </a:xfrm>
          <a:prstGeom prst="rect">
            <a:avLst/>
          </a:prstGeom>
          <a:noFill/>
          <a:ln w="9525">
            <a:noFill/>
            <a:miter lim="800000"/>
            <a:headEnd/>
            <a:tailEnd/>
          </a:ln>
          <a:effectLst/>
        </p:spPr>
      </p:pic>
      <p:sp>
        <p:nvSpPr>
          <p:cNvPr id="5" name="TextBox 4"/>
          <p:cNvSpPr txBox="1"/>
          <p:nvPr/>
        </p:nvSpPr>
        <p:spPr>
          <a:xfrm>
            <a:off x="1071538" y="5715016"/>
            <a:ext cx="6488571" cy="369332"/>
          </a:xfrm>
          <a:prstGeom prst="rect">
            <a:avLst/>
          </a:prstGeom>
          <a:noFill/>
        </p:spPr>
        <p:txBody>
          <a:bodyPr wrap="none" rtlCol="0">
            <a:spAutoFit/>
          </a:bodyPr>
          <a:lstStyle/>
          <a:p>
            <a:r>
              <a:rPr lang="en-US" dirty="0" smtClean="0"/>
              <a:t>Lit surface-detail polygon (Viewport independent merged database)</a:t>
            </a:r>
            <a:endParaRPr lang="en-I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a:bodyPr>
          <a:lstStyle/>
          <a:p>
            <a:pPr>
              <a:buNone/>
            </a:pPr>
            <a:r>
              <a:rPr lang="en-US" sz="2400" dirty="0" smtClean="0"/>
              <a:t>Shadow volumes</a:t>
            </a:r>
          </a:p>
          <a:p>
            <a:pPr>
              <a:buNone/>
            </a:pPr>
            <a:r>
              <a:rPr lang="en-US" sz="2000" i="1" dirty="0" smtClean="0"/>
              <a:t>Crow describes how to generate shadow volumes for each object from the light source.</a:t>
            </a:r>
          </a:p>
          <a:p>
            <a:pPr>
              <a:buNone/>
            </a:pPr>
            <a:r>
              <a:rPr lang="en-US" sz="2000" i="1" dirty="0" smtClean="0"/>
              <a:t>A shadow volume is defined by the light source and an object and  is bounded by a set of </a:t>
            </a:r>
            <a:r>
              <a:rPr lang="en-US" sz="2000" i="1" dirty="0" smtClean="0">
                <a:solidFill>
                  <a:schemeClr val="accent2"/>
                </a:solidFill>
              </a:rPr>
              <a:t>invisible shadow polygons</a:t>
            </a:r>
            <a:r>
              <a:rPr lang="en-US" sz="2000" i="1" dirty="0" smtClean="0"/>
              <a:t>.</a:t>
            </a:r>
          </a:p>
          <a:p>
            <a:pPr>
              <a:buNone/>
            </a:pPr>
            <a:endParaRPr lang="en-US" sz="2400" dirty="0" smtClean="0"/>
          </a:p>
          <a:p>
            <a:pPr>
              <a:buNone/>
            </a:pPr>
            <a:endParaRPr lang="en-IN" sz="2400" dirty="0"/>
          </a:p>
        </p:txBody>
      </p:sp>
      <p:pic>
        <p:nvPicPr>
          <p:cNvPr id="4" name="Picture 3"/>
          <p:cNvPicPr>
            <a:picLocks noChangeAspect="1" noChangeArrowheads="1"/>
          </p:cNvPicPr>
          <p:nvPr/>
        </p:nvPicPr>
        <p:blipFill>
          <a:blip r:embed="rId2" cstate="print"/>
          <a:srcRect/>
          <a:stretch>
            <a:fillRect/>
          </a:stretch>
        </p:blipFill>
        <p:spPr bwMode="auto">
          <a:xfrm>
            <a:off x="5857884" y="2857496"/>
            <a:ext cx="2786082" cy="3045669"/>
          </a:xfrm>
          <a:prstGeom prst="rect">
            <a:avLst/>
          </a:prstGeom>
          <a:noFill/>
          <a:ln w="9525">
            <a:noFill/>
            <a:miter lim="800000"/>
            <a:headEnd/>
            <a:tailEnd/>
          </a:ln>
          <a:effectLst/>
        </p:spPr>
      </p:pic>
      <p:sp>
        <p:nvSpPr>
          <p:cNvPr id="5" name="TextBox 4"/>
          <p:cNvSpPr txBox="1"/>
          <p:nvPr/>
        </p:nvSpPr>
        <p:spPr>
          <a:xfrm>
            <a:off x="428596" y="2643182"/>
            <a:ext cx="5072098" cy="3477875"/>
          </a:xfrm>
          <a:prstGeom prst="rect">
            <a:avLst/>
          </a:prstGeom>
          <a:noFill/>
        </p:spPr>
        <p:txBody>
          <a:bodyPr wrap="square" rtlCol="0">
            <a:spAutoFit/>
          </a:bodyPr>
          <a:lstStyle/>
          <a:p>
            <a:pPr>
              <a:buFont typeface="Arial" pitchFamily="34" charset="0"/>
              <a:buChar char="•"/>
            </a:pPr>
            <a:r>
              <a:rPr lang="en-US" sz="2000" dirty="0" smtClean="0"/>
              <a:t>There is a quadrilateral shadow polygon, Note the shadow volumes is generated to only for polygons facing the light. </a:t>
            </a:r>
          </a:p>
          <a:p>
            <a:pPr>
              <a:buFont typeface="Arial" pitchFamily="34" charset="0"/>
              <a:buChar char="•"/>
            </a:pPr>
            <a:r>
              <a:rPr lang="en-US" sz="2000" i="1" dirty="0" smtClean="0">
                <a:solidFill>
                  <a:schemeClr val="accent2"/>
                </a:solidFill>
              </a:rPr>
              <a:t>The main technique is shadow polygons are completed on one end by the original object polygon and on the other end by a scaled copy of the object polygon, whose </a:t>
            </a:r>
            <a:r>
              <a:rPr lang="en-US" sz="2000" i="1" dirty="0" err="1" smtClean="0">
                <a:solidFill>
                  <a:schemeClr val="accent2"/>
                </a:solidFill>
              </a:rPr>
              <a:t>normals</a:t>
            </a:r>
            <a:r>
              <a:rPr lang="en-US" sz="2000" i="1" dirty="0" smtClean="0">
                <a:solidFill>
                  <a:schemeClr val="accent2"/>
                </a:solidFill>
              </a:rPr>
              <a:t> are inverted. </a:t>
            </a:r>
          </a:p>
          <a:p>
            <a:pPr>
              <a:buFont typeface="Arial" pitchFamily="34" charset="0"/>
              <a:buChar char="•"/>
            </a:pPr>
            <a:r>
              <a:rPr lang="en-US" sz="2000" dirty="0" smtClean="0"/>
              <a:t>This scaled copy is located at a distance from the light at a assumed distance and is negligible.</a:t>
            </a:r>
            <a:endParaRPr lang="en-IN"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14281" y="357166"/>
            <a:ext cx="8501123" cy="830997"/>
          </a:xfrm>
          <a:prstGeom prst="rect">
            <a:avLst/>
          </a:prstGeom>
          <a:noFill/>
        </p:spPr>
        <p:txBody>
          <a:bodyPr wrap="square" rtlCol="0">
            <a:spAutoFit/>
          </a:bodyPr>
          <a:lstStyle/>
          <a:p>
            <a:r>
              <a:rPr lang="en-US" sz="2400" dirty="0" smtClean="0"/>
              <a:t>Using Cramer’s rule we can obtain the solution for the above equations in the determinant form as</a:t>
            </a:r>
            <a:endParaRPr lang="en-IN" sz="2400" dirty="0"/>
          </a:p>
        </p:txBody>
      </p:sp>
      <p:grpSp>
        <p:nvGrpSpPr>
          <p:cNvPr id="16" name="Group 15"/>
          <p:cNvGrpSpPr/>
          <p:nvPr/>
        </p:nvGrpSpPr>
        <p:grpSpPr>
          <a:xfrm>
            <a:off x="1714480" y="1285860"/>
            <a:ext cx="1757346" cy="928674"/>
            <a:chOff x="2928926" y="1142984"/>
            <a:chExt cx="1757346" cy="928674"/>
          </a:xfrm>
        </p:grpSpPr>
        <p:graphicFrame>
          <p:nvGraphicFramePr>
            <p:cNvPr id="7" name="Content Placeholder 4"/>
            <p:cNvGraphicFramePr>
              <a:graphicFrameLocks/>
            </p:cNvGraphicFramePr>
            <p:nvPr/>
          </p:nvGraphicFramePr>
          <p:xfrm>
            <a:off x="3500430" y="1142984"/>
            <a:ext cx="1185842" cy="928674"/>
          </p:xfrm>
          <a:graphic>
            <a:graphicData uri="http://schemas.openxmlformats.org/drawingml/2006/table">
              <a:tbl>
                <a:tblPr firstRow="1" bandRow="1">
                  <a:tableStyleId>{5940675A-B579-460E-94D1-54222C63F5DA}</a:tableStyleId>
                </a:tblPr>
                <a:tblGrid>
                  <a:gridCol w="1185842"/>
                </a:tblGrid>
                <a:tr h="928674">
                  <a:tc>
                    <a:txBody>
                      <a:bodyPr/>
                      <a:lstStyle/>
                      <a:p>
                        <a:pPr marL="342900" indent="-342900">
                          <a:buNone/>
                        </a:pPr>
                        <a:r>
                          <a:rPr lang="en-US" dirty="0" smtClean="0"/>
                          <a:t>1    y1    z1</a:t>
                        </a:r>
                      </a:p>
                      <a:p>
                        <a:pPr marL="342900" indent="-342900">
                          <a:buNone/>
                        </a:pPr>
                        <a:r>
                          <a:rPr lang="en-US" dirty="0" smtClean="0"/>
                          <a:t> 1    y2   z2</a:t>
                        </a:r>
                      </a:p>
                      <a:p>
                        <a:pPr marL="342900" indent="-342900">
                          <a:buNone/>
                        </a:pPr>
                        <a:r>
                          <a:rPr lang="en-US" dirty="0" smtClean="0"/>
                          <a:t>1     y3   z3</a:t>
                        </a:r>
                        <a:endParaRPr lang="en-IN" dirty="0"/>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12" name="TextBox 11"/>
            <p:cNvSpPr txBox="1"/>
            <p:nvPr/>
          </p:nvSpPr>
          <p:spPr>
            <a:xfrm>
              <a:off x="2928926" y="1428736"/>
              <a:ext cx="433132" cy="369332"/>
            </a:xfrm>
            <a:prstGeom prst="rect">
              <a:avLst/>
            </a:prstGeom>
            <a:noFill/>
          </p:spPr>
          <p:txBody>
            <a:bodyPr wrap="none" rtlCol="0">
              <a:spAutoFit/>
            </a:bodyPr>
            <a:lstStyle/>
            <a:p>
              <a:r>
                <a:rPr lang="en-US" smtClean="0"/>
                <a:t>A=</a:t>
              </a:r>
              <a:endParaRPr lang="en-IN" dirty="0"/>
            </a:p>
          </p:txBody>
        </p:sp>
      </p:grpSp>
      <p:graphicFrame>
        <p:nvGraphicFramePr>
          <p:cNvPr id="8" name="Content Placeholder 4"/>
          <p:cNvGraphicFramePr>
            <a:graphicFrameLocks/>
          </p:cNvGraphicFramePr>
          <p:nvPr/>
        </p:nvGraphicFramePr>
        <p:xfrm>
          <a:off x="5429256" y="1357298"/>
          <a:ext cx="1185842" cy="928674"/>
        </p:xfrm>
        <a:graphic>
          <a:graphicData uri="http://schemas.openxmlformats.org/drawingml/2006/table">
            <a:tbl>
              <a:tblPr firstRow="1" bandRow="1">
                <a:tableStyleId>{5940675A-B579-460E-94D1-54222C63F5DA}</a:tableStyleId>
              </a:tblPr>
              <a:tblGrid>
                <a:gridCol w="1185842"/>
              </a:tblGrid>
              <a:tr h="928674">
                <a:tc>
                  <a:txBody>
                    <a:bodyPr/>
                    <a:lstStyle/>
                    <a:p>
                      <a:pPr marL="342900" indent="-342900">
                        <a:buNone/>
                      </a:pPr>
                      <a:r>
                        <a:rPr lang="en-US" dirty="0" smtClean="0"/>
                        <a:t>x1    1    z1</a:t>
                      </a:r>
                    </a:p>
                    <a:p>
                      <a:pPr marL="342900" indent="-342900">
                        <a:buNone/>
                      </a:pPr>
                      <a:r>
                        <a:rPr lang="en-US" dirty="0" smtClean="0"/>
                        <a:t> x2   1   z2</a:t>
                      </a:r>
                    </a:p>
                    <a:p>
                      <a:pPr marL="342900" indent="-342900">
                        <a:buNone/>
                      </a:pPr>
                      <a:r>
                        <a:rPr lang="en-US" dirty="0" smtClean="0"/>
                        <a:t>x3    1   z3</a:t>
                      </a:r>
                      <a:endParaRPr lang="en-IN" dirty="0"/>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13" name="TextBox 12"/>
          <p:cNvSpPr txBox="1"/>
          <p:nvPr/>
        </p:nvSpPr>
        <p:spPr>
          <a:xfrm>
            <a:off x="4929190" y="1714488"/>
            <a:ext cx="425116" cy="369332"/>
          </a:xfrm>
          <a:prstGeom prst="rect">
            <a:avLst/>
          </a:prstGeom>
          <a:noFill/>
        </p:spPr>
        <p:txBody>
          <a:bodyPr wrap="none" rtlCol="0">
            <a:spAutoFit/>
          </a:bodyPr>
          <a:lstStyle/>
          <a:p>
            <a:r>
              <a:rPr lang="en-US" smtClean="0"/>
              <a:t>B=</a:t>
            </a:r>
            <a:endParaRPr lang="en-IN" dirty="0"/>
          </a:p>
        </p:txBody>
      </p:sp>
      <p:grpSp>
        <p:nvGrpSpPr>
          <p:cNvPr id="18" name="Group 17"/>
          <p:cNvGrpSpPr/>
          <p:nvPr/>
        </p:nvGrpSpPr>
        <p:grpSpPr>
          <a:xfrm>
            <a:off x="4714876" y="2714620"/>
            <a:ext cx="2000264" cy="928674"/>
            <a:chOff x="4500562" y="4071942"/>
            <a:chExt cx="2000264" cy="928674"/>
          </a:xfrm>
        </p:grpSpPr>
        <p:graphicFrame>
          <p:nvGraphicFramePr>
            <p:cNvPr id="6" name="Content Placeholder 4"/>
            <p:cNvGraphicFramePr>
              <a:graphicFrameLocks/>
            </p:cNvGraphicFramePr>
            <p:nvPr/>
          </p:nvGraphicFramePr>
          <p:xfrm>
            <a:off x="5072066" y="4071942"/>
            <a:ext cx="1428760" cy="928674"/>
          </p:xfrm>
          <a:graphic>
            <a:graphicData uri="http://schemas.openxmlformats.org/drawingml/2006/table">
              <a:tbl>
                <a:tblPr firstRow="1" bandRow="1">
                  <a:tableStyleId>{5940675A-B579-460E-94D1-54222C63F5DA}</a:tableStyleId>
                </a:tblPr>
                <a:tblGrid>
                  <a:gridCol w="1428760"/>
                </a:tblGrid>
                <a:tr h="928674">
                  <a:tc>
                    <a:txBody>
                      <a:bodyPr/>
                      <a:lstStyle/>
                      <a:p>
                        <a:pPr marL="342900" indent="-342900">
                          <a:buNone/>
                        </a:pPr>
                        <a:r>
                          <a:rPr lang="en-US" dirty="0" smtClean="0"/>
                          <a:t>x1    y1    z1</a:t>
                        </a:r>
                      </a:p>
                      <a:p>
                        <a:pPr marL="342900" indent="-342900">
                          <a:buNone/>
                        </a:pPr>
                        <a:r>
                          <a:rPr lang="en-US" dirty="0" smtClean="0"/>
                          <a:t> x2   y2   z2</a:t>
                        </a:r>
                      </a:p>
                      <a:p>
                        <a:pPr marL="342900" indent="-342900">
                          <a:buNone/>
                        </a:pPr>
                        <a:r>
                          <a:rPr lang="en-US" dirty="0" smtClean="0"/>
                          <a:t>x3     y3   z3</a:t>
                        </a:r>
                        <a:endParaRPr lang="en-IN" dirty="0"/>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14" name="TextBox 13"/>
            <p:cNvSpPr txBox="1"/>
            <p:nvPr/>
          </p:nvSpPr>
          <p:spPr>
            <a:xfrm>
              <a:off x="4500562" y="4286256"/>
              <a:ext cx="566181" cy="369332"/>
            </a:xfrm>
            <a:prstGeom prst="rect">
              <a:avLst/>
            </a:prstGeom>
            <a:noFill/>
          </p:spPr>
          <p:txBody>
            <a:bodyPr wrap="none" rtlCol="0">
              <a:spAutoFit/>
            </a:bodyPr>
            <a:lstStyle/>
            <a:p>
              <a:r>
                <a:rPr lang="en-US" smtClean="0"/>
                <a:t>D= -</a:t>
              </a:r>
              <a:endParaRPr lang="en-IN" dirty="0"/>
            </a:p>
          </p:txBody>
        </p:sp>
      </p:grpSp>
      <p:grpSp>
        <p:nvGrpSpPr>
          <p:cNvPr id="23" name="Group 22"/>
          <p:cNvGrpSpPr/>
          <p:nvPr/>
        </p:nvGrpSpPr>
        <p:grpSpPr>
          <a:xfrm>
            <a:off x="1643042" y="2714620"/>
            <a:ext cx="1714512" cy="928674"/>
            <a:chOff x="4643438" y="2643182"/>
            <a:chExt cx="1714512" cy="928674"/>
          </a:xfrm>
        </p:grpSpPr>
        <p:graphicFrame>
          <p:nvGraphicFramePr>
            <p:cNvPr id="21" name="Content Placeholder 4"/>
            <p:cNvGraphicFramePr>
              <a:graphicFrameLocks/>
            </p:cNvGraphicFramePr>
            <p:nvPr/>
          </p:nvGraphicFramePr>
          <p:xfrm>
            <a:off x="5214942" y="2643182"/>
            <a:ext cx="1143008" cy="928674"/>
          </p:xfrm>
          <a:graphic>
            <a:graphicData uri="http://schemas.openxmlformats.org/drawingml/2006/table">
              <a:tbl>
                <a:tblPr firstRow="1" bandRow="1">
                  <a:tableStyleId>{5940675A-B579-460E-94D1-54222C63F5DA}</a:tableStyleId>
                </a:tblPr>
                <a:tblGrid>
                  <a:gridCol w="1143008"/>
                </a:tblGrid>
                <a:tr h="928674">
                  <a:tc>
                    <a:txBody>
                      <a:bodyPr/>
                      <a:lstStyle/>
                      <a:p>
                        <a:pPr marL="342900" indent="-342900">
                          <a:buNone/>
                        </a:pPr>
                        <a:r>
                          <a:rPr lang="en-US" dirty="0" smtClean="0"/>
                          <a:t>x1    y1   1</a:t>
                        </a:r>
                      </a:p>
                      <a:p>
                        <a:pPr marL="342900" indent="-342900">
                          <a:buNone/>
                        </a:pPr>
                        <a:r>
                          <a:rPr lang="en-US" dirty="0" smtClean="0"/>
                          <a:t> x2   y2   1</a:t>
                        </a:r>
                      </a:p>
                      <a:p>
                        <a:pPr marL="342900" indent="-342900">
                          <a:buNone/>
                        </a:pPr>
                        <a:r>
                          <a:rPr lang="en-US" dirty="0" smtClean="0"/>
                          <a:t>x3     y3  1</a:t>
                        </a:r>
                        <a:endParaRPr lang="en-IN" dirty="0"/>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22" name="TextBox 21"/>
            <p:cNvSpPr txBox="1"/>
            <p:nvPr/>
          </p:nvSpPr>
          <p:spPr>
            <a:xfrm>
              <a:off x="4643438" y="2857496"/>
              <a:ext cx="476412" cy="369332"/>
            </a:xfrm>
            <a:prstGeom prst="rect">
              <a:avLst/>
            </a:prstGeom>
            <a:noFill/>
          </p:spPr>
          <p:txBody>
            <a:bodyPr wrap="none" rtlCol="0">
              <a:spAutoFit/>
            </a:bodyPr>
            <a:lstStyle/>
            <a:p>
              <a:r>
                <a:rPr lang="en-US" smtClean="0"/>
                <a:t>C= </a:t>
              </a:r>
              <a:endParaRPr lang="en-IN" dirty="0"/>
            </a:p>
          </p:txBody>
        </p:sp>
      </p:grpSp>
      <p:sp>
        <p:nvSpPr>
          <p:cNvPr id="24" name="TextBox 23"/>
          <p:cNvSpPr txBox="1"/>
          <p:nvPr/>
        </p:nvSpPr>
        <p:spPr>
          <a:xfrm>
            <a:off x="428596" y="4000504"/>
            <a:ext cx="8501122" cy="2585323"/>
          </a:xfrm>
          <a:prstGeom prst="rect">
            <a:avLst/>
          </a:prstGeom>
          <a:noFill/>
        </p:spPr>
        <p:txBody>
          <a:bodyPr wrap="square" rtlCol="0">
            <a:spAutoFit/>
          </a:bodyPr>
          <a:lstStyle/>
          <a:p>
            <a:r>
              <a:rPr lang="en-US" sz="2400" dirty="0" smtClean="0"/>
              <a:t>Expanding the determinants, we can write the calculations for the plane coefficients in the form</a:t>
            </a:r>
          </a:p>
          <a:p>
            <a:endParaRPr lang="en-US" dirty="0"/>
          </a:p>
          <a:p>
            <a:pPr algn="ctr"/>
            <a:r>
              <a:rPr lang="en-US" sz="2400" dirty="0" smtClean="0"/>
              <a:t>A=y1(z2-z3)+y2(z3-z1)+y3(z1-z2)</a:t>
            </a:r>
          </a:p>
          <a:p>
            <a:pPr algn="ctr"/>
            <a:r>
              <a:rPr lang="en-US" sz="2400" dirty="0" smtClean="0"/>
              <a:t>B=z1(x2-x3)+z2(x3-x1)+z3(x1-x2)</a:t>
            </a:r>
          </a:p>
          <a:p>
            <a:pPr algn="ctr"/>
            <a:r>
              <a:rPr lang="en-US" sz="2400" dirty="0" smtClean="0"/>
              <a:t>C=x1(y2-y3)+x2(y3-y1)+x3(y1-y2)</a:t>
            </a:r>
          </a:p>
          <a:p>
            <a:pPr algn="ctr"/>
            <a:r>
              <a:rPr lang="en-US" sz="2400" dirty="0" smtClean="0"/>
              <a:t>D=-x1(y2z3-y3z2)-x2(y3z1-y1z3)-x3(y1z2-y2z1)</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20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20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20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20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animEffect transition="in" filter="fade">
                                      <p:cBhvr>
                                        <p:cTn id="27" dur="2000"/>
                                        <p:tgtEl>
                                          <p:spTgt spid="2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4786314" y="3000372"/>
            <a:ext cx="4143404" cy="2714644"/>
          </a:xfrm>
          <a:prstGeom prst="rect">
            <a:avLst/>
          </a:prstGeom>
          <a:noFill/>
          <a:ln w="9525">
            <a:noFill/>
            <a:miter lim="800000"/>
            <a:headEnd/>
            <a:tailEnd/>
          </a:ln>
          <a:effectLst/>
        </p:spPr>
      </p:pic>
      <p:sp>
        <p:nvSpPr>
          <p:cNvPr id="5" name="TextBox 4"/>
          <p:cNvSpPr txBox="1"/>
          <p:nvPr/>
        </p:nvSpPr>
        <p:spPr>
          <a:xfrm>
            <a:off x="357158" y="2357430"/>
            <a:ext cx="4143405" cy="3416320"/>
          </a:xfrm>
          <a:prstGeom prst="rect">
            <a:avLst/>
          </a:prstGeom>
          <a:noFill/>
        </p:spPr>
        <p:txBody>
          <a:bodyPr wrap="square" rtlCol="0">
            <a:spAutoFit/>
          </a:bodyPr>
          <a:lstStyle/>
          <a:p>
            <a:r>
              <a:rPr lang="en-US" dirty="0" smtClean="0"/>
              <a:t>Shadow polygons are not rendered themselves, but are used to determine whether the other objects are in shadow. Relative to the observer.</a:t>
            </a:r>
          </a:p>
          <a:p>
            <a:endParaRPr lang="en-US" dirty="0" smtClean="0"/>
          </a:p>
          <a:p>
            <a:r>
              <a:rPr lang="en-US" dirty="0" smtClean="0"/>
              <a:t>Consider a vector from a view point V to a point on an object. The point is in shadow if the vector intersects more front-facing than back-facing shadow polygons. This point A and C are in shadow and B is visible</a:t>
            </a:r>
            <a:endParaRPr lang="en-IN" dirty="0" smtClean="0"/>
          </a:p>
          <a:p>
            <a:endParaRPr lang="en-IN" dirty="0"/>
          </a:p>
        </p:txBody>
      </p:sp>
      <p:pic>
        <p:nvPicPr>
          <p:cNvPr id="6" name="Picture 5"/>
          <p:cNvPicPr>
            <a:picLocks noChangeAspect="1" noChangeArrowheads="1"/>
          </p:cNvPicPr>
          <p:nvPr/>
        </p:nvPicPr>
        <p:blipFill>
          <a:blip r:embed="rId3" cstate="print"/>
          <a:srcRect/>
          <a:stretch>
            <a:fillRect/>
          </a:stretch>
        </p:blipFill>
        <p:spPr bwMode="auto">
          <a:xfrm>
            <a:off x="6357950" y="500042"/>
            <a:ext cx="1714512" cy="1874258"/>
          </a:xfrm>
          <a:prstGeom prst="rect">
            <a:avLst/>
          </a:prstGeom>
          <a:noFill/>
          <a:ln w="9525">
            <a:noFill/>
            <a:miter lim="800000"/>
            <a:headEnd/>
            <a:tailEnd/>
          </a:ln>
          <a:effectLst/>
        </p:spPr>
      </p:pic>
      <p:sp>
        <p:nvSpPr>
          <p:cNvPr id="7" name="TextBox 6"/>
          <p:cNvSpPr txBox="1"/>
          <p:nvPr/>
        </p:nvSpPr>
        <p:spPr>
          <a:xfrm>
            <a:off x="1071538" y="857232"/>
            <a:ext cx="4604658" cy="646331"/>
          </a:xfrm>
          <a:prstGeom prst="rect">
            <a:avLst/>
          </a:prstGeom>
          <a:noFill/>
        </p:spPr>
        <p:txBody>
          <a:bodyPr wrap="none" rtlCol="0">
            <a:spAutoFit/>
          </a:bodyPr>
          <a:lstStyle/>
          <a:p>
            <a:r>
              <a:rPr lang="en-US" dirty="0" smtClean="0"/>
              <a:t>A front facing shadow polygon </a:t>
            </a:r>
            <a:r>
              <a:rPr lang="en-US" dirty="0" err="1" smtClean="0"/>
              <a:t>polygon</a:t>
            </a:r>
            <a:r>
              <a:rPr lang="en-US" dirty="0" smtClean="0"/>
              <a:t> A and B</a:t>
            </a:r>
          </a:p>
          <a:p>
            <a:r>
              <a:rPr lang="en-US" dirty="0" smtClean="0"/>
              <a:t>Causes those object behind it to be shadowed. </a:t>
            </a:r>
            <a:endParaRPr lang="en-IN" dirty="0"/>
          </a:p>
        </p:txBody>
      </p:sp>
      <p:sp>
        <p:nvSpPr>
          <p:cNvPr id="8" name="TextBox 7"/>
          <p:cNvSpPr txBox="1"/>
          <p:nvPr/>
        </p:nvSpPr>
        <p:spPr>
          <a:xfrm>
            <a:off x="357159" y="5857892"/>
            <a:ext cx="8643998" cy="923330"/>
          </a:xfrm>
          <a:prstGeom prst="rect">
            <a:avLst/>
          </a:prstGeom>
          <a:noFill/>
        </p:spPr>
        <p:txBody>
          <a:bodyPr wrap="square" rtlCol="0">
            <a:spAutoFit/>
          </a:bodyPr>
          <a:lstStyle/>
          <a:p>
            <a:r>
              <a:rPr lang="en-US" dirty="0" smtClean="0"/>
              <a:t>Fig: Determining whether a point is in shadow for a viewer at V. Dashed lines define shadow volumes(shaded in gray) (a) V is not in shadow. Point A and C are shadowed; point B is lit. (b) V is in shadow. Points A, B and C are shadowed.</a:t>
            </a:r>
            <a:endParaRPr lang="en-I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lstStyle/>
          <a:p>
            <a:pPr>
              <a:buNone/>
            </a:pPr>
            <a:r>
              <a:rPr lang="en-IN" b="1" cap="all" dirty="0"/>
              <a:t>QUADRIC SURFACES</a:t>
            </a:r>
          </a:p>
          <a:p>
            <a:pPr>
              <a:buNone/>
            </a:pPr>
            <a:r>
              <a:rPr lang="en-US" sz="2400" dirty="0" smtClean="0"/>
              <a:t>A frequently used class of objects are quadric surfaces, which are described with second-degree equations. They include </a:t>
            </a:r>
            <a:r>
              <a:rPr lang="en-US" sz="2400" dirty="0" smtClean="0">
                <a:solidFill>
                  <a:schemeClr val="accent2"/>
                </a:solidFill>
              </a:rPr>
              <a:t>Spheres, Ellipsoids, Torus.</a:t>
            </a:r>
          </a:p>
          <a:p>
            <a:pPr>
              <a:buNone/>
            </a:pPr>
            <a:r>
              <a:rPr lang="en-US" sz="2400" i="1" dirty="0" smtClean="0"/>
              <a:t>They are often available in graphic packages as a primitives from which complex objects can be constructed.</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a:bodyPr>
          <a:lstStyle/>
          <a:p>
            <a:pPr>
              <a:buNone/>
            </a:pPr>
            <a:r>
              <a:rPr lang="en-IN" sz="2400" b="1" dirty="0"/>
              <a:t>Sphere</a:t>
            </a:r>
            <a:r>
              <a:rPr lang="en-IN" sz="2400" dirty="0" smtClean="0"/>
              <a:t/>
            </a:r>
            <a:br>
              <a:rPr lang="en-IN" sz="2400" dirty="0" smtClean="0"/>
            </a:br>
            <a:r>
              <a:rPr lang="en-IN" sz="2400" dirty="0"/>
              <a:t>In Cartesian coordinates, a spherical surface with radius r </a:t>
            </a:r>
            <a:r>
              <a:rPr lang="en-IN" sz="2400" dirty="0" err="1" smtClean="0"/>
              <a:t>centered</a:t>
            </a:r>
            <a:r>
              <a:rPr lang="en-IN" sz="2400" dirty="0" smtClean="0"/>
              <a:t> </a:t>
            </a:r>
            <a:r>
              <a:rPr lang="en-IN" sz="2400" dirty="0"/>
              <a:t>on the coordinate origin is defined as the set of points (x, y, z) that satisfy the equation</a:t>
            </a:r>
            <a:r>
              <a:rPr lang="en-IN" sz="2400" dirty="0" smtClean="0"/>
              <a:t/>
            </a:r>
            <a:br>
              <a:rPr lang="en-IN" sz="2400" dirty="0" smtClean="0"/>
            </a:br>
            <a:endParaRPr lang="en-IN" sz="2400" dirty="0" smtClean="0"/>
          </a:p>
          <a:p>
            <a:pPr>
              <a:buNone/>
            </a:pPr>
            <a:endParaRPr lang="en-IN" sz="2400" dirty="0"/>
          </a:p>
          <a:p>
            <a:pPr>
              <a:buNone/>
            </a:pPr>
            <a:endParaRPr lang="en-IN" sz="2400" dirty="0" smtClean="0"/>
          </a:p>
          <a:p>
            <a:pPr>
              <a:buNone/>
            </a:pPr>
            <a:r>
              <a:rPr lang="en-IN" sz="2400" dirty="0" smtClean="0"/>
              <a:t/>
            </a:r>
            <a:br>
              <a:rPr lang="en-IN" sz="2400" dirty="0" smtClean="0"/>
            </a:br>
            <a:endParaRPr lang="en-IN" sz="2400" dirty="0" smtClean="0"/>
          </a:p>
        </p:txBody>
      </p:sp>
      <p:pic>
        <p:nvPicPr>
          <p:cNvPr id="34818" name="Picture 2" descr="equation"/>
          <p:cNvPicPr>
            <a:picLocks noChangeAspect="1" noChangeArrowheads="1"/>
          </p:cNvPicPr>
          <p:nvPr/>
        </p:nvPicPr>
        <p:blipFill>
          <a:blip r:embed="rId2"/>
          <a:srcRect/>
          <a:stretch>
            <a:fillRect/>
          </a:stretch>
        </p:blipFill>
        <p:spPr bwMode="auto">
          <a:xfrm>
            <a:off x="428596" y="4929198"/>
            <a:ext cx="6243681" cy="1643074"/>
          </a:xfrm>
          <a:prstGeom prst="rect">
            <a:avLst/>
          </a:prstGeom>
          <a:noFill/>
        </p:spPr>
      </p:pic>
      <p:pic>
        <p:nvPicPr>
          <p:cNvPr id="34820" name="Picture 4" descr="http://www.nptel.ac.in/courses/Webcourse-contents/IIT-Delhi/Computer%20Aided%20Design%20&amp;%20ManufacturingI/mod3/img/pic001.jpg"/>
          <p:cNvPicPr>
            <a:picLocks noChangeAspect="1" noChangeArrowheads="1"/>
          </p:cNvPicPr>
          <p:nvPr/>
        </p:nvPicPr>
        <p:blipFill>
          <a:blip r:embed="rId3"/>
          <a:srcRect/>
          <a:stretch>
            <a:fillRect/>
          </a:stretch>
        </p:blipFill>
        <p:spPr bwMode="auto">
          <a:xfrm>
            <a:off x="5643570" y="1928802"/>
            <a:ext cx="3333760" cy="2183613"/>
          </a:xfrm>
          <a:prstGeom prst="rect">
            <a:avLst/>
          </a:prstGeom>
          <a:noFill/>
        </p:spPr>
      </p:pic>
      <p:pic>
        <p:nvPicPr>
          <p:cNvPr id="34828" name="Picture 12" descr="equation"/>
          <p:cNvPicPr>
            <a:picLocks noChangeAspect="1" noChangeArrowheads="1"/>
          </p:cNvPicPr>
          <p:nvPr/>
        </p:nvPicPr>
        <p:blipFill>
          <a:blip r:embed="rId4"/>
          <a:srcRect/>
          <a:stretch>
            <a:fillRect/>
          </a:stretch>
        </p:blipFill>
        <p:spPr bwMode="auto">
          <a:xfrm>
            <a:off x="1571604" y="2285992"/>
            <a:ext cx="3956567" cy="857256"/>
          </a:xfrm>
          <a:prstGeom prst="rect">
            <a:avLst/>
          </a:prstGeom>
          <a:noFill/>
        </p:spPr>
      </p:pic>
      <p:sp>
        <p:nvSpPr>
          <p:cNvPr id="10" name="TextBox 9"/>
          <p:cNvSpPr txBox="1"/>
          <p:nvPr/>
        </p:nvSpPr>
        <p:spPr>
          <a:xfrm>
            <a:off x="500034" y="4143380"/>
            <a:ext cx="7858180" cy="830997"/>
          </a:xfrm>
          <a:prstGeom prst="rect">
            <a:avLst/>
          </a:prstGeom>
          <a:noFill/>
        </p:spPr>
        <p:txBody>
          <a:bodyPr wrap="square" rtlCol="0">
            <a:spAutoFit/>
          </a:bodyPr>
          <a:lstStyle/>
          <a:p>
            <a:r>
              <a:rPr lang="en-US" sz="2400" dirty="0" smtClean="0"/>
              <a:t>We can also describe the spherical surface in parametric form, using latitude and longitude angles</a:t>
            </a:r>
            <a:endParaRPr lang="en-IN" sz="2400" dirty="0"/>
          </a:p>
        </p:txBody>
      </p:sp>
      <p:pic>
        <p:nvPicPr>
          <p:cNvPr id="59394" name="Picture 2" descr="Image result for sphere in computer graphics"/>
          <p:cNvPicPr>
            <a:picLocks noChangeAspect="1" noChangeArrowheads="1"/>
          </p:cNvPicPr>
          <p:nvPr/>
        </p:nvPicPr>
        <p:blipFill>
          <a:blip r:embed="rId5"/>
          <a:srcRect/>
          <a:stretch>
            <a:fillRect/>
          </a:stretch>
        </p:blipFill>
        <p:spPr bwMode="auto">
          <a:xfrm>
            <a:off x="6762750" y="4476750"/>
            <a:ext cx="2381250" cy="23812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ppt_x"/>
                                          </p:val>
                                        </p:tav>
                                        <p:tav tm="100000">
                                          <p:val>
                                            <p:strVal val="#ppt_x"/>
                                          </p:val>
                                        </p:tav>
                                      </p:tavLst>
                                    </p:anim>
                                    <p:anim calcmode="lin" valueType="num">
                                      <p:cBhvr additive="base">
                                        <p:cTn id="8" dur="500" fill="hold"/>
                                        <p:tgtEl>
                                          <p:spTgt spid="348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buNone/>
            </a:pPr>
            <a:r>
              <a:rPr lang="en-IN" sz="2400" b="1" dirty="0"/>
              <a:t>Ellipsoid</a:t>
            </a:r>
            <a:br>
              <a:rPr lang="en-IN" sz="2400" b="1" dirty="0"/>
            </a:br>
            <a:r>
              <a:rPr lang="en-IN" sz="2400" dirty="0"/>
              <a:t>An ellipsoidal surface can be described as an extension of a spherical surface where the radii in three mutually perpendicular directions can have different values</a:t>
            </a:r>
          </a:p>
        </p:txBody>
      </p:sp>
      <p:pic>
        <p:nvPicPr>
          <p:cNvPr id="33798" name="Picture 6" descr="http://www.nptel.ac.in/courses/Webcourse-contents/IIT-Delhi/Computer%20Aided%20Design%20&amp;%20ManufacturingI/mod3/pics/eqn01_7.gif"/>
          <p:cNvPicPr>
            <a:picLocks noChangeAspect="1" noChangeArrowheads="1"/>
          </p:cNvPicPr>
          <p:nvPr/>
        </p:nvPicPr>
        <p:blipFill>
          <a:blip r:embed="rId2"/>
          <a:srcRect/>
          <a:stretch>
            <a:fillRect/>
          </a:stretch>
        </p:blipFill>
        <p:spPr bwMode="auto">
          <a:xfrm>
            <a:off x="1214414" y="2000240"/>
            <a:ext cx="4205466" cy="1500198"/>
          </a:xfrm>
          <a:prstGeom prst="rect">
            <a:avLst/>
          </a:prstGeom>
          <a:noFill/>
        </p:spPr>
      </p:pic>
      <p:pic>
        <p:nvPicPr>
          <p:cNvPr id="33800" name="Picture 8" descr="http://www.nptel.ac.in/courses/Webcourse-contents/IIT-Delhi/Computer%20Aided%20Design%20&amp;%20ManufacturingI/mod3/img/pic003.jpg"/>
          <p:cNvPicPr>
            <a:picLocks noChangeAspect="1" noChangeArrowheads="1"/>
          </p:cNvPicPr>
          <p:nvPr/>
        </p:nvPicPr>
        <p:blipFill>
          <a:blip r:embed="rId3"/>
          <a:srcRect/>
          <a:stretch>
            <a:fillRect/>
          </a:stretch>
        </p:blipFill>
        <p:spPr bwMode="auto">
          <a:xfrm>
            <a:off x="5357818" y="1857364"/>
            <a:ext cx="3786182" cy="3014673"/>
          </a:xfrm>
          <a:prstGeom prst="rect">
            <a:avLst/>
          </a:prstGeom>
          <a:noFill/>
        </p:spPr>
      </p:pic>
      <p:pic>
        <p:nvPicPr>
          <p:cNvPr id="33802" name="Picture 10" descr="http://www.nptel.ac.in/courses/Webcourse-contents/IIT-Delhi/Computer%20Aided%20Design%20&amp;%20ManufacturingI/mod3/pics/eqn01_8.gif"/>
          <p:cNvPicPr>
            <a:picLocks noChangeAspect="1" noChangeArrowheads="1"/>
          </p:cNvPicPr>
          <p:nvPr/>
        </p:nvPicPr>
        <p:blipFill>
          <a:blip r:embed="rId4"/>
          <a:srcRect/>
          <a:stretch>
            <a:fillRect/>
          </a:stretch>
        </p:blipFill>
        <p:spPr bwMode="auto">
          <a:xfrm>
            <a:off x="285721" y="4857760"/>
            <a:ext cx="5786478" cy="1776717"/>
          </a:xfrm>
          <a:prstGeom prst="rect">
            <a:avLst/>
          </a:prstGeom>
          <a:noFill/>
        </p:spPr>
      </p:pic>
      <p:pic>
        <p:nvPicPr>
          <p:cNvPr id="58370" name="Picture 2" descr="Image result for rugby ball"/>
          <p:cNvPicPr>
            <a:picLocks noChangeAspect="1" noChangeArrowheads="1"/>
          </p:cNvPicPr>
          <p:nvPr/>
        </p:nvPicPr>
        <p:blipFill>
          <a:blip r:embed="rId5"/>
          <a:srcRect/>
          <a:stretch>
            <a:fillRect/>
          </a:stretch>
        </p:blipFill>
        <p:spPr bwMode="auto">
          <a:xfrm>
            <a:off x="6221194" y="4930775"/>
            <a:ext cx="2922806" cy="19272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802"/>
                                        </p:tgtEl>
                                        <p:attrNameLst>
                                          <p:attrName>style.visibility</p:attrName>
                                        </p:attrNameLst>
                                      </p:cBhvr>
                                      <p:to>
                                        <p:strVal val="visible"/>
                                      </p:to>
                                    </p:set>
                                    <p:anim calcmode="lin" valueType="num">
                                      <p:cBhvr additive="base">
                                        <p:cTn id="7" dur="500" fill="hold"/>
                                        <p:tgtEl>
                                          <p:spTgt spid="33802"/>
                                        </p:tgtEl>
                                        <p:attrNameLst>
                                          <p:attrName>ppt_x</p:attrName>
                                        </p:attrNameLst>
                                      </p:cBhvr>
                                      <p:tavLst>
                                        <p:tav tm="0">
                                          <p:val>
                                            <p:strVal val="#ppt_x"/>
                                          </p:val>
                                        </p:tav>
                                        <p:tav tm="100000">
                                          <p:val>
                                            <p:strVal val="#ppt_x"/>
                                          </p:val>
                                        </p:tav>
                                      </p:tavLst>
                                    </p:anim>
                                    <p:anim calcmode="lin" valueType="num">
                                      <p:cBhvr additive="base">
                                        <p:cTn id="8" dur="500" fill="hold"/>
                                        <p:tgtEl>
                                          <p:spTgt spid="338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buNone/>
            </a:pPr>
            <a:r>
              <a:rPr lang="en-IN" sz="2800" b="1" dirty="0" smtClean="0"/>
              <a:t>Torus</a:t>
            </a:r>
          </a:p>
          <a:p>
            <a:pPr>
              <a:buNone/>
            </a:pPr>
            <a:r>
              <a:rPr lang="en-US" sz="2400" dirty="0" smtClean="0"/>
              <a:t>A torus is a doughnut shaped object.</a:t>
            </a:r>
            <a:endParaRPr lang="en-IN" sz="2400" dirty="0" smtClean="0"/>
          </a:p>
          <a:p>
            <a:pPr>
              <a:buNone/>
            </a:pPr>
            <a:r>
              <a:rPr lang="en-IN" sz="2400" i="1" dirty="0" smtClean="0">
                <a:solidFill>
                  <a:schemeClr val="accent2"/>
                </a:solidFill>
              </a:rPr>
              <a:t>Let </a:t>
            </a:r>
            <a:r>
              <a:rPr lang="en-IN" sz="2400" i="1" dirty="0">
                <a:solidFill>
                  <a:schemeClr val="accent2"/>
                </a:solidFill>
              </a:rPr>
              <a:t>the radius from the </a:t>
            </a:r>
            <a:r>
              <a:rPr lang="en-IN" sz="2400" i="1" dirty="0" err="1">
                <a:solidFill>
                  <a:schemeClr val="accent2"/>
                </a:solidFill>
              </a:rPr>
              <a:t>center</a:t>
            </a:r>
            <a:r>
              <a:rPr lang="en-IN" sz="2400" i="1" dirty="0">
                <a:solidFill>
                  <a:schemeClr val="accent2"/>
                </a:solidFill>
              </a:rPr>
              <a:t> of the hole to the </a:t>
            </a:r>
            <a:r>
              <a:rPr lang="en-IN" sz="2400" i="1" dirty="0" err="1">
                <a:solidFill>
                  <a:schemeClr val="accent2"/>
                </a:solidFill>
              </a:rPr>
              <a:t>center</a:t>
            </a:r>
            <a:r>
              <a:rPr lang="en-IN" sz="2400" i="1" dirty="0">
                <a:solidFill>
                  <a:schemeClr val="accent2"/>
                </a:solidFill>
              </a:rPr>
              <a:t> of the torus tube </a:t>
            </a:r>
            <a:r>
              <a:rPr lang="en-IN" sz="2400" i="1" dirty="0" smtClean="0">
                <a:solidFill>
                  <a:schemeClr val="accent2"/>
                </a:solidFill>
              </a:rPr>
              <a:t>be r</a:t>
            </a:r>
            <a:r>
              <a:rPr lang="en-IN" sz="2400" dirty="0"/>
              <a:t> , and the radius of the tube </a:t>
            </a:r>
            <a:r>
              <a:rPr lang="en-IN" sz="2400" dirty="0" smtClean="0"/>
              <a:t>be </a:t>
            </a:r>
            <a:r>
              <a:rPr lang="en-IN" sz="2400" dirty="0" err="1" smtClean="0"/>
              <a:t>rx,ry,rz</a:t>
            </a:r>
            <a:r>
              <a:rPr lang="en-IN" sz="2400" dirty="0"/>
              <a:t> </a:t>
            </a:r>
            <a:r>
              <a:rPr lang="en-IN" sz="2400" dirty="0" smtClean="0"/>
              <a:t>.</a:t>
            </a:r>
          </a:p>
          <a:p>
            <a:pPr>
              <a:buNone/>
            </a:pPr>
            <a:r>
              <a:rPr lang="en-IN" sz="2400" dirty="0"/>
              <a:t>The Cartesian representation for points over the surface of a torus can be written in the form.</a:t>
            </a:r>
            <a:endParaRPr lang="en-IN" sz="2400" dirty="0" smtClean="0"/>
          </a:p>
          <a:p>
            <a:pPr>
              <a:buNone/>
            </a:pPr>
            <a:r>
              <a:rPr lang="en-IN" sz="2400" dirty="0" smtClean="0"/>
              <a:t> </a:t>
            </a:r>
          </a:p>
          <a:p>
            <a:pPr>
              <a:buNone/>
            </a:pPr>
            <a:endParaRPr lang="en-IN" sz="2400" dirty="0"/>
          </a:p>
        </p:txBody>
      </p:sp>
      <p:pic>
        <p:nvPicPr>
          <p:cNvPr id="32770" name="Picture 2" descr="torus"/>
          <p:cNvPicPr>
            <a:picLocks noChangeAspect="1" noChangeArrowheads="1"/>
          </p:cNvPicPr>
          <p:nvPr/>
        </p:nvPicPr>
        <p:blipFill>
          <a:blip r:embed="rId2"/>
          <a:srcRect/>
          <a:stretch>
            <a:fillRect/>
          </a:stretch>
        </p:blipFill>
        <p:spPr bwMode="auto">
          <a:xfrm>
            <a:off x="5857884" y="2928934"/>
            <a:ext cx="2714644" cy="2714644"/>
          </a:xfrm>
          <a:prstGeom prst="rect">
            <a:avLst/>
          </a:prstGeom>
          <a:noFill/>
        </p:spPr>
      </p:pic>
      <p:sp>
        <p:nvSpPr>
          <p:cNvPr id="6" name="Rectangle 5"/>
          <p:cNvSpPr/>
          <p:nvPr/>
        </p:nvSpPr>
        <p:spPr>
          <a:xfrm>
            <a:off x="642910" y="4857760"/>
            <a:ext cx="4360040" cy="461665"/>
          </a:xfrm>
          <a:prstGeom prst="rect">
            <a:avLst/>
          </a:prstGeom>
        </p:spPr>
        <p:txBody>
          <a:bodyPr wrap="none">
            <a:spAutoFit/>
          </a:bodyPr>
          <a:lstStyle/>
          <a:p>
            <a:r>
              <a:rPr lang="en-IN" sz="2400" dirty="0"/>
              <a:t>and the parametric </a:t>
            </a:r>
            <a:r>
              <a:rPr lang="en-IN" sz="2400" dirty="0" smtClean="0"/>
              <a:t>equations are</a:t>
            </a:r>
            <a:endParaRPr lang="en-IN" sz="2400" dirty="0"/>
          </a:p>
        </p:txBody>
      </p:sp>
      <p:pic>
        <p:nvPicPr>
          <p:cNvPr id="32778" name="Picture 10" descr="http://www.nptel.ac.in/courses/Webcourse-contents/IIT-Delhi/Computer%20Aided%20Design%20&amp;%20ManufacturingI/mod3/pics/eqn01_9.gif"/>
          <p:cNvPicPr>
            <a:picLocks noChangeAspect="1" noChangeArrowheads="1"/>
          </p:cNvPicPr>
          <p:nvPr/>
        </p:nvPicPr>
        <p:blipFill>
          <a:blip r:embed="rId3"/>
          <a:srcRect/>
          <a:stretch>
            <a:fillRect/>
          </a:stretch>
        </p:blipFill>
        <p:spPr bwMode="auto">
          <a:xfrm>
            <a:off x="1214414" y="3214686"/>
            <a:ext cx="4248180" cy="1428760"/>
          </a:xfrm>
          <a:prstGeom prst="rect">
            <a:avLst/>
          </a:prstGeom>
          <a:noFill/>
        </p:spPr>
      </p:pic>
      <p:pic>
        <p:nvPicPr>
          <p:cNvPr id="32780" name="Picture 12" descr="http://www.nptel.ac.in/courses/Webcourse-contents/IIT-Delhi/Computer%20Aided%20Design%20&amp;%20ManufacturingI/mod3/pics/eqn01_10.gif"/>
          <p:cNvPicPr>
            <a:picLocks noChangeAspect="1" noChangeArrowheads="1"/>
          </p:cNvPicPr>
          <p:nvPr/>
        </p:nvPicPr>
        <p:blipFill>
          <a:blip r:embed="rId4"/>
          <a:srcRect/>
          <a:stretch>
            <a:fillRect/>
          </a:stretch>
        </p:blipFill>
        <p:spPr bwMode="auto">
          <a:xfrm>
            <a:off x="928662" y="5286388"/>
            <a:ext cx="3714776" cy="1357322"/>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www.nptel.ac.in/courses/Webcourse-contents/IIT-Delhi/Computer%20Aided%20Design%20&amp;%20ManufacturingI/mod3/img/pic004.jpg"/>
          <p:cNvPicPr>
            <a:picLocks noChangeAspect="1" noChangeArrowheads="1"/>
          </p:cNvPicPr>
          <p:nvPr/>
        </p:nvPicPr>
        <p:blipFill>
          <a:blip r:embed="rId2"/>
          <a:srcRect/>
          <a:stretch>
            <a:fillRect/>
          </a:stretch>
        </p:blipFill>
        <p:spPr bwMode="auto">
          <a:xfrm>
            <a:off x="1857356" y="428604"/>
            <a:ext cx="6000792" cy="6120808"/>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PPT - 3-3: Cramer's Rule PowerPoint Presentation, free download - ID:5781420"/>
          <p:cNvPicPr>
            <a:picLocks noChangeAspect="1" noChangeArrowheads="1"/>
          </p:cNvPicPr>
          <p:nvPr/>
        </p:nvPicPr>
        <p:blipFill>
          <a:blip r:embed="rId2"/>
          <a:srcRect/>
          <a:stretch>
            <a:fillRect/>
          </a:stretch>
        </p:blipFill>
        <p:spPr bwMode="auto">
          <a:xfrm>
            <a:off x="0" y="-457200"/>
            <a:ext cx="9753600" cy="73152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6669</TotalTime>
  <Words>3866</Words>
  <Application>Microsoft Office PowerPoint</Application>
  <PresentationFormat>On-screen Show (4:3)</PresentationFormat>
  <Paragraphs>465</Paragraphs>
  <Slides>91</Slides>
  <Notes>0</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Curves, Fractals and Shading</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Curves, Fractals and Shading</dc:title>
  <dc:creator>puneeth</dc:creator>
  <cp:lastModifiedBy>PuneethRP</cp:lastModifiedBy>
  <cp:revision>135</cp:revision>
  <dcterms:created xsi:type="dcterms:W3CDTF">2016-03-16T15:15:25Z</dcterms:created>
  <dcterms:modified xsi:type="dcterms:W3CDTF">2022-04-29T05:36:03Z</dcterms:modified>
</cp:coreProperties>
</file>